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Comforta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iKDCnIlsUYfiReAsWIC5a3Cwt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omfortaa-regular.fntdata"/><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Comforta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83" name="Google Shape;8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222" name="Google Shape;22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a0db556d7_2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8a0db556d7_2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8a0db556d7_2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8a0db556d7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8a0db556d7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38a0db556d7_1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8a0db556d7_2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8a0db556d7_2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8a0db556d7_2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a0db556d7_2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8a0db556d7_2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8a0db556d7_2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a0db556d7_2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8a0db556d7_2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68" name="Google Shape;168;g38a0db556d7_2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0" name="Shape 20"/>
        <p:cNvGrpSpPr/>
        <p:nvPr/>
      </p:nvGrpSpPr>
      <p:grpSpPr>
        <a:xfrm>
          <a:off x="0" y="0"/>
          <a:ext cx="0" cy="0"/>
          <a:chOff x="0" y="0"/>
          <a:chExt cx="0" cy="0"/>
        </a:xfrm>
      </p:grpSpPr>
      <p:sp>
        <p:nvSpPr>
          <p:cNvPr id="21" name="Google Shape;2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24" name="Shape 24"/>
        <p:cNvGrpSpPr/>
        <p:nvPr/>
      </p:nvGrpSpPr>
      <p:grpSpPr>
        <a:xfrm>
          <a:off x="0" y="0"/>
          <a:ext cx="0" cy="0"/>
          <a:chOff x="0" y="0"/>
          <a:chExt cx="0" cy="0"/>
        </a:xfrm>
      </p:grpSpPr>
      <p:pic>
        <p:nvPicPr>
          <p:cNvPr id="25" name="Google Shape;25;p13"/>
          <p:cNvPicPr preferRelativeResize="0"/>
          <p:nvPr/>
        </p:nvPicPr>
        <p:blipFill rotWithShape="1">
          <a:blip r:embed="rId2">
            <a:alphaModFix/>
          </a:blip>
          <a:srcRect b="0" l="0" r="0" t="0"/>
          <a:stretch/>
        </p:blipFill>
        <p:spPr>
          <a:xfrm>
            <a:off x="10769599" y="5959998"/>
            <a:ext cx="1041400" cy="5678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6" name="Shape 26"/>
        <p:cNvGrpSpPr/>
        <p:nvPr/>
      </p:nvGrpSpPr>
      <p:grpSpPr>
        <a:xfrm>
          <a:off x="0" y="0"/>
          <a:ext cx="0" cy="0"/>
          <a:chOff x="0" y="0"/>
          <a:chExt cx="0" cy="0"/>
        </a:xfrm>
      </p:grpSpPr>
      <p:sp>
        <p:nvSpPr>
          <p:cNvPr id="27" name="Google Shape;2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2" name="Shape 32"/>
        <p:cNvGrpSpPr/>
        <p:nvPr/>
      </p:nvGrpSpPr>
      <p:grpSpPr>
        <a:xfrm>
          <a:off x="0" y="0"/>
          <a:ext cx="0" cy="0"/>
          <a:chOff x="0" y="0"/>
          <a:chExt cx="0" cy="0"/>
        </a:xfrm>
      </p:grpSpPr>
      <p:sp>
        <p:nvSpPr>
          <p:cNvPr id="33" name="Google Shape;3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8" name="Shape 38"/>
        <p:cNvGrpSpPr/>
        <p:nvPr/>
      </p:nvGrpSpPr>
      <p:grpSpPr>
        <a:xfrm>
          <a:off x="0" y="0"/>
          <a:ext cx="0" cy="0"/>
          <a:chOff x="0" y="0"/>
          <a:chExt cx="0" cy="0"/>
        </a:xfrm>
      </p:grpSpPr>
      <p:sp>
        <p:nvSpPr>
          <p:cNvPr id="39" name="Google Shape;3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5" name="Shape 45"/>
        <p:cNvGrpSpPr/>
        <p:nvPr/>
      </p:nvGrpSpPr>
      <p:grpSpPr>
        <a:xfrm>
          <a:off x="0" y="0"/>
          <a:ext cx="0" cy="0"/>
          <a:chOff x="0" y="0"/>
          <a:chExt cx="0" cy="0"/>
        </a:xfrm>
      </p:grpSpPr>
      <p:sp>
        <p:nvSpPr>
          <p:cNvPr id="46" name="Google Shape;46;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hyperlink" Target="mailto:juliabeguier.atm@gmail.com" TargetMode="External"/><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19.jpg"/><Relationship Id="rId7" Type="http://schemas.openxmlformats.org/officeDocument/2006/relationships/image" Target="../media/image16.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b="0" l="0" r="0" t="0"/>
          <a:stretch/>
        </p:blipFill>
        <p:spPr>
          <a:xfrm>
            <a:off x="1904749" y="1554242"/>
            <a:ext cx="1381451" cy="1186656"/>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8229600" y="244374"/>
            <a:ext cx="3281742" cy="1788550"/>
          </a:xfrm>
          <a:prstGeom prst="rect">
            <a:avLst/>
          </a:prstGeom>
          <a:noFill/>
          <a:ln>
            <a:noFill/>
          </a:ln>
        </p:spPr>
      </p:pic>
      <p:sp>
        <p:nvSpPr>
          <p:cNvPr id="87" name="Google Shape;87;p1"/>
          <p:cNvSpPr txBox="1"/>
          <p:nvPr/>
        </p:nvSpPr>
        <p:spPr>
          <a:xfrm>
            <a:off x="3428950" y="2205369"/>
            <a:ext cx="4280082" cy="535531"/>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E94E1B"/>
              </a:buClr>
              <a:buSzPts val="3200"/>
              <a:buFont typeface="Comfortaa"/>
              <a:buNone/>
            </a:pPr>
            <a:r>
              <a:rPr b="0" i="0" lang="fr-FR" sz="3200" u="none" cap="none" strike="noStrike">
                <a:solidFill>
                  <a:srgbClr val="E94E1B"/>
                </a:solidFill>
                <a:latin typeface="Comfortaa"/>
                <a:ea typeface="Comfortaa"/>
                <a:cs typeface="Comfortaa"/>
                <a:sym typeface="Comfortaa"/>
              </a:rPr>
              <a:t>Atelier des experts  </a:t>
            </a:r>
            <a:endParaRPr/>
          </a:p>
        </p:txBody>
      </p:sp>
      <p:sp>
        <p:nvSpPr>
          <p:cNvPr id="88" name="Google Shape;88;p1"/>
          <p:cNvSpPr/>
          <p:nvPr/>
        </p:nvSpPr>
        <p:spPr>
          <a:xfrm>
            <a:off x="0" y="3167906"/>
            <a:ext cx="12192000" cy="3924000"/>
          </a:xfrm>
          <a:prstGeom prst="round1Rect">
            <a:avLst>
              <a:gd fmla="val 19900" name="adj"/>
            </a:avLst>
          </a:prstGeom>
          <a:blipFill rotWithShape="1">
            <a:blip r:embed="rId5">
              <a:alphaModFix/>
            </a:blip>
            <a:stretch>
              <a:fillRect b="-88986" l="0" r="0" t="-274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0" y="3172440"/>
            <a:ext cx="12192000" cy="3924000"/>
          </a:xfrm>
          <a:prstGeom prst="round1Rect">
            <a:avLst>
              <a:gd fmla="val 19900" name="adj"/>
            </a:avLst>
          </a:prstGeom>
          <a:solidFill>
            <a:srgbClr val="A3195B">
              <a:alpha val="3882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
        <p:nvSpPr>
          <p:cNvPr id="90" name="Google Shape;90;p1"/>
          <p:cNvSpPr txBox="1"/>
          <p:nvPr/>
        </p:nvSpPr>
        <p:spPr>
          <a:xfrm>
            <a:off x="8727471" y="3298108"/>
            <a:ext cx="2286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lt1"/>
                </a:solidFill>
                <a:latin typeface="Calibri"/>
                <a:ea typeface="Calibri"/>
                <a:cs typeface="Calibri"/>
                <a:sym typeface="Calibri"/>
              </a:rPr>
              <a:t>Lundi 13 octobre 2025</a:t>
            </a:r>
            <a:endParaRPr/>
          </a:p>
        </p:txBody>
      </p:sp>
      <p:sp>
        <p:nvSpPr>
          <p:cNvPr id="91" name="Google Shape;91;p1"/>
          <p:cNvSpPr/>
          <p:nvPr/>
        </p:nvSpPr>
        <p:spPr>
          <a:xfrm>
            <a:off x="0" y="3172431"/>
            <a:ext cx="12192000" cy="3924000"/>
          </a:xfrm>
          <a:prstGeom prst="round1Rect">
            <a:avLst>
              <a:gd fmla="val 19900" name="adj"/>
            </a:avLst>
          </a:prstGeom>
          <a:blipFill rotWithShape="1">
            <a:blip r:embed="rId5">
              <a:alphaModFix/>
            </a:blip>
            <a:stretch>
              <a:fillRect b="-88986" l="0" r="0" t="-274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0" y="3172440"/>
            <a:ext cx="12192000" cy="3924000"/>
          </a:xfrm>
          <a:prstGeom prst="round1Rect">
            <a:avLst>
              <a:gd fmla="val 19900" name="adj"/>
            </a:avLst>
          </a:prstGeom>
          <a:solidFill>
            <a:srgbClr val="A3195B">
              <a:alpha val="3882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
        <p:nvSpPr>
          <p:cNvPr id="93" name="Google Shape;93;p1"/>
          <p:cNvSpPr txBox="1"/>
          <p:nvPr/>
        </p:nvSpPr>
        <p:spPr>
          <a:xfrm>
            <a:off x="8879871" y="3450508"/>
            <a:ext cx="2286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lt1"/>
                </a:solidFill>
                <a:latin typeface="Calibri"/>
                <a:ea typeface="Calibri"/>
                <a:cs typeface="Calibri"/>
                <a:sym typeface="Calibri"/>
              </a:rPr>
              <a:t>Lundi 13 octobre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p:nvPr/>
        </p:nvSpPr>
        <p:spPr>
          <a:xfrm>
            <a:off x="0" y="-71120"/>
            <a:ext cx="10079665" cy="1122936"/>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7"/>
          <p:cNvSpPr txBox="1"/>
          <p:nvPr/>
        </p:nvSpPr>
        <p:spPr>
          <a:xfrm>
            <a:off x="735405" y="78062"/>
            <a:ext cx="9818400" cy="10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94E1B"/>
              </a:buClr>
              <a:buSzPts val="4000"/>
              <a:buFont typeface="Comfortaa"/>
              <a:buNone/>
            </a:pPr>
            <a:r>
              <a:rPr b="1" i="0" lang="fr-FR" sz="4000">
                <a:solidFill>
                  <a:srgbClr val="E94E1B"/>
                </a:solidFill>
                <a:latin typeface="Comfortaa"/>
                <a:ea typeface="Comfortaa"/>
                <a:cs typeface="Comfortaa"/>
                <a:sym typeface="Comfortaa"/>
              </a:rPr>
              <a:t>Tendances et perspectives</a:t>
            </a:r>
            <a:endParaRPr/>
          </a:p>
        </p:txBody>
      </p:sp>
      <p:pic>
        <p:nvPicPr>
          <p:cNvPr id="214" name="Google Shape;214;p7"/>
          <p:cNvPicPr preferRelativeResize="0"/>
          <p:nvPr/>
        </p:nvPicPr>
        <p:blipFill rotWithShape="1">
          <a:blip r:embed="rId3">
            <a:alphaModFix/>
          </a:blip>
          <a:srcRect b="0" l="0" r="0" t="0"/>
          <a:stretch/>
        </p:blipFill>
        <p:spPr>
          <a:xfrm>
            <a:off x="10119586" y="67800"/>
            <a:ext cx="1926275" cy="1049820"/>
          </a:xfrm>
          <a:prstGeom prst="rect">
            <a:avLst/>
          </a:prstGeom>
          <a:noFill/>
          <a:ln>
            <a:noFill/>
          </a:ln>
        </p:spPr>
      </p:pic>
      <p:sp>
        <p:nvSpPr>
          <p:cNvPr id="215" name="Google Shape;215;p7"/>
          <p:cNvSpPr/>
          <p:nvPr/>
        </p:nvSpPr>
        <p:spPr>
          <a:xfrm>
            <a:off x="1190236" y="1777505"/>
            <a:ext cx="184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E94E1B"/>
              </a:solidFill>
              <a:latin typeface="Comfortaa"/>
              <a:ea typeface="Comfortaa"/>
              <a:cs typeface="Comfortaa"/>
              <a:sym typeface="Comfortaa"/>
            </a:endParaRPr>
          </a:p>
        </p:txBody>
      </p:sp>
      <p:pic>
        <p:nvPicPr>
          <p:cNvPr id="216" name="Google Shape;216;p7"/>
          <p:cNvPicPr preferRelativeResize="0"/>
          <p:nvPr/>
        </p:nvPicPr>
        <p:blipFill rotWithShape="1">
          <a:blip r:embed="rId4">
            <a:alphaModFix/>
          </a:blip>
          <a:srcRect b="0" l="0" r="0" t="0"/>
          <a:stretch/>
        </p:blipFill>
        <p:spPr>
          <a:xfrm>
            <a:off x="500495" y="1671793"/>
            <a:ext cx="477855" cy="410474"/>
          </a:xfrm>
          <a:prstGeom prst="rect">
            <a:avLst/>
          </a:prstGeom>
          <a:noFill/>
          <a:ln>
            <a:noFill/>
          </a:ln>
        </p:spPr>
      </p:pic>
      <p:sp>
        <p:nvSpPr>
          <p:cNvPr id="217" name="Google Shape;217;p7"/>
          <p:cNvSpPr txBox="1"/>
          <p:nvPr/>
        </p:nvSpPr>
        <p:spPr>
          <a:xfrm>
            <a:off x="634283" y="2519120"/>
            <a:ext cx="11328300" cy="2308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Selon vous, comment ces nouvelles formes d’emploi vont-elles transformer le marché du travail dans les 5 prochaines années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Quelles compétences ou qualités deviennent indispensables pour les professionnels qui travaillent à temps partagé ou en mission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Quelle est la place du collectif et de la culture d’entreprise dans ces nouveaux modes de collaboration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218" name="Google Shape;218;p7"/>
          <p:cNvCxnSpPr/>
          <p:nvPr/>
        </p:nvCxnSpPr>
        <p:spPr>
          <a:xfrm flipH="1">
            <a:off x="12186802" y="5683673"/>
            <a:ext cx="11875" cy="1140031"/>
          </a:xfrm>
          <a:prstGeom prst="straightConnector1">
            <a:avLst/>
          </a:prstGeom>
          <a:noFill/>
          <a:ln cap="flat" cmpd="sng" w="9525">
            <a:solidFill>
              <a:srgbClr val="757070"/>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8"/>
          <p:cNvPicPr preferRelativeResize="0"/>
          <p:nvPr/>
        </p:nvPicPr>
        <p:blipFill rotWithShape="1">
          <a:blip r:embed="rId3">
            <a:alphaModFix/>
          </a:blip>
          <a:srcRect b="0" l="0" r="0" t="0"/>
          <a:stretch/>
        </p:blipFill>
        <p:spPr>
          <a:xfrm>
            <a:off x="8930569" y="219799"/>
            <a:ext cx="2877854" cy="1569244"/>
          </a:xfrm>
          <a:prstGeom prst="rect">
            <a:avLst/>
          </a:prstGeom>
          <a:noFill/>
          <a:ln>
            <a:noFill/>
          </a:ln>
        </p:spPr>
      </p:pic>
      <p:sp>
        <p:nvSpPr>
          <p:cNvPr id="225" name="Google Shape;225;p8"/>
          <p:cNvSpPr/>
          <p:nvPr/>
        </p:nvSpPr>
        <p:spPr>
          <a:xfrm>
            <a:off x="3871926" y="2737711"/>
            <a:ext cx="7596000" cy="14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94E1B"/>
              </a:buClr>
              <a:buSzPts val="4400"/>
              <a:buFont typeface="Comfortaa"/>
              <a:buNone/>
            </a:pPr>
            <a:r>
              <a:rPr b="1" i="0" lang="fr-FR" sz="4400" u="none" cap="none" strike="noStrike">
                <a:solidFill>
                  <a:srgbClr val="E94E1B"/>
                </a:solidFill>
                <a:latin typeface="Comfortaa"/>
                <a:ea typeface="Comfortaa"/>
                <a:cs typeface="Comfortaa"/>
                <a:sym typeface="Comfortaa"/>
              </a:rPr>
              <a:t>MERCI POUR VOTRE </a:t>
            </a:r>
            <a:endParaRPr/>
          </a:p>
          <a:p>
            <a:pPr indent="0" lvl="0" marL="0" marR="0" rtl="0" algn="l">
              <a:lnSpc>
                <a:spcPct val="100000"/>
              </a:lnSpc>
              <a:spcBef>
                <a:spcPts val="0"/>
              </a:spcBef>
              <a:spcAft>
                <a:spcPts val="0"/>
              </a:spcAft>
              <a:buClr>
                <a:srgbClr val="E94E1B"/>
              </a:buClr>
              <a:buSzPts val="4400"/>
              <a:buFont typeface="Comfortaa"/>
              <a:buNone/>
            </a:pPr>
            <a:r>
              <a:rPr b="1" i="0" lang="fr-FR" sz="4400" u="none" cap="none" strike="noStrike">
                <a:solidFill>
                  <a:srgbClr val="E94E1B"/>
                </a:solidFill>
                <a:latin typeface="Comfortaa"/>
                <a:ea typeface="Comfortaa"/>
                <a:cs typeface="Comfortaa"/>
                <a:sym typeface="Comfortaa"/>
              </a:rPr>
              <a:t>PARTICIPATION </a:t>
            </a:r>
            <a:endParaRPr b="1" i="0" sz="4400" u="none" cap="none" strike="noStrike">
              <a:solidFill>
                <a:srgbClr val="E94E1B"/>
              </a:solidFill>
              <a:latin typeface="Comfortaa"/>
              <a:ea typeface="Comfortaa"/>
              <a:cs typeface="Comfortaa"/>
              <a:sym typeface="Comfortaa"/>
            </a:endParaRPr>
          </a:p>
        </p:txBody>
      </p:sp>
      <p:pic>
        <p:nvPicPr>
          <p:cNvPr id="226" name="Google Shape;226;p8"/>
          <p:cNvPicPr preferRelativeResize="0"/>
          <p:nvPr/>
        </p:nvPicPr>
        <p:blipFill rotWithShape="1">
          <a:blip r:embed="rId4">
            <a:alphaModFix/>
          </a:blip>
          <a:srcRect b="0" l="0" r="0" t="0"/>
          <a:stretch/>
        </p:blipFill>
        <p:spPr>
          <a:xfrm>
            <a:off x="2925362" y="2221424"/>
            <a:ext cx="719045" cy="617654"/>
          </a:xfrm>
          <a:prstGeom prst="rect">
            <a:avLst/>
          </a:prstGeom>
          <a:noFill/>
          <a:ln>
            <a:noFill/>
          </a:ln>
        </p:spPr>
      </p:pic>
      <p:sp>
        <p:nvSpPr>
          <p:cNvPr id="227" name="Google Shape;227;p8"/>
          <p:cNvSpPr/>
          <p:nvPr/>
        </p:nvSpPr>
        <p:spPr>
          <a:xfrm rot="5400000">
            <a:off x="-2517751" y="2517747"/>
            <a:ext cx="6858003" cy="1822507"/>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8a0db556d7_2_158"/>
          <p:cNvSpPr/>
          <p:nvPr/>
        </p:nvSpPr>
        <p:spPr>
          <a:xfrm>
            <a:off x="0" y="1369788"/>
            <a:ext cx="10316400" cy="9234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234" name="Google Shape;234;g38a0db556d7_2_158"/>
          <p:cNvPicPr preferRelativeResize="0"/>
          <p:nvPr/>
        </p:nvPicPr>
        <p:blipFill rotWithShape="1">
          <a:blip r:embed="rId3">
            <a:alphaModFix/>
          </a:blip>
          <a:srcRect b="0" l="0" r="0" t="0"/>
          <a:stretch/>
        </p:blipFill>
        <p:spPr>
          <a:xfrm>
            <a:off x="781874" y="411045"/>
            <a:ext cx="719045" cy="617654"/>
          </a:xfrm>
          <a:prstGeom prst="rect">
            <a:avLst/>
          </a:prstGeom>
          <a:noFill/>
          <a:ln>
            <a:noFill/>
          </a:ln>
        </p:spPr>
      </p:pic>
      <p:pic>
        <p:nvPicPr>
          <p:cNvPr id="235" name="Google Shape;235;g38a0db556d7_2_158"/>
          <p:cNvPicPr preferRelativeResize="0"/>
          <p:nvPr/>
        </p:nvPicPr>
        <p:blipFill rotWithShape="1">
          <a:blip r:embed="rId4">
            <a:alphaModFix/>
          </a:blip>
          <a:srcRect b="0" l="0" r="0" t="0"/>
          <a:stretch/>
        </p:blipFill>
        <p:spPr>
          <a:xfrm>
            <a:off x="10066577" y="240078"/>
            <a:ext cx="1926274" cy="1049820"/>
          </a:xfrm>
          <a:prstGeom prst="rect">
            <a:avLst/>
          </a:prstGeom>
          <a:noFill/>
          <a:ln>
            <a:noFill/>
          </a:ln>
        </p:spPr>
      </p:pic>
      <p:sp>
        <p:nvSpPr>
          <p:cNvPr id="236" name="Google Shape;236;g38a0db556d7_2_158"/>
          <p:cNvSpPr txBox="1"/>
          <p:nvPr/>
        </p:nvSpPr>
        <p:spPr>
          <a:xfrm>
            <a:off x="1500925" y="1452092"/>
            <a:ext cx="8460600" cy="1354500"/>
          </a:xfrm>
          <a:prstGeom prst="rect">
            <a:avLst/>
          </a:prstGeom>
          <a:noFill/>
          <a:ln>
            <a:noFill/>
          </a:ln>
        </p:spPr>
        <p:txBody>
          <a:bodyPr anchorCtr="0" anchor="t" bIns="91425" lIns="91425" spcFirstLastPara="1" rIns="91425" wrap="square" tIns="91425">
            <a:spAutoFit/>
          </a:bodyPr>
          <a:lstStyle/>
          <a:p>
            <a:pPr indent="0" lvl="0" marL="292100" marR="292100" rtl="0" algn="ctr">
              <a:lnSpc>
                <a:spcPct val="100000"/>
              </a:lnSpc>
              <a:spcBef>
                <a:spcPts val="0"/>
              </a:spcBef>
              <a:spcAft>
                <a:spcPts val="0"/>
              </a:spcAft>
              <a:buNone/>
            </a:pPr>
            <a:r>
              <a:rPr b="1" lang="fr-FR" sz="1900">
                <a:solidFill>
                  <a:schemeClr val="lt1"/>
                </a:solidFill>
                <a:latin typeface="Comfortaa"/>
                <a:ea typeface="Comfortaa"/>
                <a:cs typeface="Comfortaa"/>
                <a:sym typeface="Comfortaa"/>
              </a:rPr>
              <a:t>Vous souhaitez </a:t>
            </a:r>
            <a:r>
              <a:rPr lang="fr-FR" sz="1900">
                <a:solidFill>
                  <a:schemeClr val="lt1"/>
                </a:solidFill>
                <a:latin typeface="Comfortaa"/>
                <a:ea typeface="Comfortaa"/>
                <a:cs typeface="Comfortaa"/>
                <a:sym typeface="Comfortaa"/>
              </a:rPr>
              <a:t>rejoindre le club, participer à un projet  ou devenir partenaire ?</a:t>
            </a:r>
            <a:endParaRPr sz="1900">
              <a:solidFill>
                <a:schemeClr val="lt1"/>
              </a:solidFill>
              <a:latin typeface="Comfortaa"/>
              <a:ea typeface="Comfortaa"/>
              <a:cs typeface="Comfortaa"/>
              <a:sym typeface="Comfortaa"/>
            </a:endParaRPr>
          </a:p>
          <a:p>
            <a:pPr indent="0" lvl="0" marL="292100" marR="292100" rtl="0" algn="ctr">
              <a:lnSpc>
                <a:spcPct val="10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292100" marR="292100" rtl="0" algn="ctr">
              <a:lnSpc>
                <a:spcPct val="100000"/>
              </a:lnSpc>
              <a:spcBef>
                <a:spcPts val="0"/>
              </a:spcBef>
              <a:spcAft>
                <a:spcPts val="0"/>
              </a:spcAft>
              <a:buNone/>
            </a:pPr>
            <a:r>
              <a:t/>
            </a:r>
            <a:endParaRPr sz="1900">
              <a:solidFill>
                <a:schemeClr val="dk1"/>
              </a:solidFill>
              <a:latin typeface="Comfortaa"/>
              <a:ea typeface="Comfortaa"/>
              <a:cs typeface="Comfortaa"/>
              <a:sym typeface="Comfortaa"/>
            </a:endParaRPr>
          </a:p>
        </p:txBody>
      </p:sp>
      <p:sp>
        <p:nvSpPr>
          <p:cNvPr id="237" name="Google Shape;237;g38a0db556d7_2_158"/>
          <p:cNvSpPr txBox="1"/>
          <p:nvPr/>
        </p:nvSpPr>
        <p:spPr>
          <a:xfrm>
            <a:off x="4324350" y="4442700"/>
            <a:ext cx="3543300" cy="677100"/>
          </a:xfrm>
          <a:prstGeom prst="rect">
            <a:avLst/>
          </a:prstGeom>
          <a:noFill/>
          <a:ln>
            <a:noFill/>
          </a:ln>
        </p:spPr>
        <p:txBody>
          <a:bodyPr anchorCtr="0" anchor="t" bIns="91425" lIns="91425" spcFirstLastPara="1" rIns="91425" wrap="square" tIns="91425">
            <a:spAutoFit/>
          </a:bodyPr>
          <a:lstStyle/>
          <a:p>
            <a:pPr indent="0" lvl="0" marL="0" marR="292100" rtl="0" algn="ctr">
              <a:spcBef>
                <a:spcPts val="0"/>
              </a:spcBef>
              <a:spcAft>
                <a:spcPts val="0"/>
              </a:spcAft>
              <a:buNone/>
            </a:pPr>
            <a:r>
              <a:rPr lang="fr-FR" sz="1600" u="sng">
                <a:solidFill>
                  <a:schemeClr val="dk1"/>
                </a:solidFill>
                <a:latin typeface="Comfortaa"/>
                <a:ea typeface="Comfortaa"/>
                <a:cs typeface="Comfortaa"/>
                <a:sym typeface="Comfortaa"/>
                <a:hlinkClick r:id="rId5">
                  <a:extLst>
                    <a:ext uri="{A12FA001-AC4F-418D-AE19-62706E023703}">
                      <ahyp:hlinkClr val="tx"/>
                    </a:ext>
                  </a:extLst>
                </a:hlinkClick>
              </a:rPr>
              <a:t>juliabeguier.atm@gmail.com</a:t>
            </a:r>
            <a:endParaRPr sz="1600">
              <a:solidFill>
                <a:schemeClr val="dk1"/>
              </a:solidFill>
              <a:latin typeface="Comfortaa"/>
              <a:ea typeface="Comfortaa"/>
              <a:cs typeface="Comfortaa"/>
              <a:sym typeface="Comfortaa"/>
            </a:endParaRPr>
          </a:p>
          <a:p>
            <a:pPr indent="0" lvl="0" marL="292100" marR="292100" rtl="0" algn="ctr">
              <a:spcBef>
                <a:spcPts val="0"/>
              </a:spcBef>
              <a:spcAft>
                <a:spcPts val="0"/>
              </a:spcAft>
              <a:buNone/>
            </a:pPr>
            <a:r>
              <a:rPr lang="fr-FR" sz="1600">
                <a:solidFill>
                  <a:schemeClr val="dk1"/>
                </a:solidFill>
                <a:latin typeface="Comfortaa"/>
                <a:ea typeface="Comfortaa"/>
                <a:cs typeface="Comfortaa"/>
                <a:sym typeface="Comfortaa"/>
              </a:rPr>
              <a:t>06 13 81 46 39</a:t>
            </a:r>
            <a:endParaRPr sz="1600">
              <a:solidFill>
                <a:schemeClr val="dk1"/>
              </a:solidFill>
              <a:latin typeface="Comfortaa"/>
              <a:ea typeface="Comfortaa"/>
              <a:cs typeface="Comfortaa"/>
              <a:sym typeface="Comfortaa"/>
            </a:endParaRPr>
          </a:p>
        </p:txBody>
      </p:sp>
      <p:sp>
        <p:nvSpPr>
          <p:cNvPr id="238" name="Google Shape;238;g38a0db556d7_2_158"/>
          <p:cNvSpPr txBox="1"/>
          <p:nvPr/>
        </p:nvSpPr>
        <p:spPr>
          <a:xfrm>
            <a:off x="2973600" y="2528199"/>
            <a:ext cx="6244800" cy="1847100"/>
          </a:xfrm>
          <a:prstGeom prst="rect">
            <a:avLst/>
          </a:prstGeom>
          <a:noFill/>
          <a:ln>
            <a:noFill/>
          </a:ln>
        </p:spPr>
        <p:txBody>
          <a:bodyPr anchorCtr="0" anchor="t" bIns="91425" lIns="91425" spcFirstLastPara="1" rIns="91425" wrap="square" tIns="91425">
            <a:spAutoFit/>
          </a:bodyPr>
          <a:lstStyle/>
          <a:p>
            <a:pPr indent="0" lvl="0" marL="292100" marR="292100" rtl="0" algn="ctr">
              <a:spcBef>
                <a:spcPts val="0"/>
              </a:spcBef>
              <a:spcAft>
                <a:spcPts val="0"/>
              </a:spcAft>
              <a:buNone/>
            </a:pPr>
            <a:r>
              <a:rPr b="1" lang="fr-FR" sz="1900">
                <a:solidFill>
                  <a:schemeClr val="dk1"/>
                </a:solidFill>
                <a:latin typeface="Comfortaa"/>
                <a:ea typeface="Comfortaa"/>
                <a:cs typeface="Comfortaa"/>
                <a:sym typeface="Comfortaa"/>
              </a:rPr>
              <a:t>VOTRE CONTACT</a:t>
            </a:r>
            <a:endParaRPr b="1" sz="1900">
              <a:solidFill>
                <a:schemeClr val="dk1"/>
              </a:solidFill>
              <a:latin typeface="Comfortaa"/>
              <a:ea typeface="Comfortaa"/>
              <a:cs typeface="Comfortaa"/>
              <a:sym typeface="Comfortaa"/>
            </a:endParaRPr>
          </a:p>
          <a:p>
            <a:pPr indent="0" lvl="0" marL="292100" marR="292100" rtl="0" algn="ctr">
              <a:spcBef>
                <a:spcPts val="0"/>
              </a:spcBef>
              <a:spcAft>
                <a:spcPts val="0"/>
              </a:spcAft>
              <a:buNone/>
            </a:pPr>
            <a:r>
              <a:t/>
            </a:r>
            <a:endParaRPr b="1" sz="1900">
              <a:solidFill>
                <a:schemeClr val="dk1"/>
              </a:solidFill>
              <a:latin typeface="Comfortaa"/>
              <a:ea typeface="Comfortaa"/>
              <a:cs typeface="Comfortaa"/>
              <a:sym typeface="Comfortaa"/>
            </a:endParaRPr>
          </a:p>
          <a:p>
            <a:pPr indent="0" lvl="0" marL="292100" marR="292100" rtl="0" algn="ctr">
              <a:spcBef>
                <a:spcPts val="0"/>
              </a:spcBef>
              <a:spcAft>
                <a:spcPts val="0"/>
              </a:spcAft>
              <a:buNone/>
            </a:pPr>
            <a:r>
              <a:t/>
            </a:r>
            <a:endParaRPr b="1" sz="1900">
              <a:solidFill>
                <a:schemeClr val="dk1"/>
              </a:solidFill>
              <a:latin typeface="Comfortaa"/>
              <a:ea typeface="Comfortaa"/>
              <a:cs typeface="Comfortaa"/>
              <a:sym typeface="Comfortaa"/>
            </a:endParaRPr>
          </a:p>
          <a:p>
            <a:pPr indent="0" lvl="0" marL="292100" marR="292100" rtl="0" algn="ctr">
              <a:spcBef>
                <a:spcPts val="0"/>
              </a:spcBef>
              <a:spcAft>
                <a:spcPts val="0"/>
              </a:spcAft>
              <a:buNone/>
            </a:pPr>
            <a:r>
              <a:rPr b="1" lang="fr-FR" sz="1900">
                <a:solidFill>
                  <a:schemeClr val="dk1"/>
                </a:solidFill>
                <a:latin typeface="Comfortaa"/>
                <a:ea typeface="Comfortaa"/>
                <a:cs typeface="Comfortaa"/>
                <a:sym typeface="Comfortaa"/>
              </a:rPr>
              <a:t>Julia Barreteau</a:t>
            </a:r>
            <a:endParaRPr b="1" sz="1900">
              <a:solidFill>
                <a:schemeClr val="dk1"/>
              </a:solidFill>
              <a:latin typeface="Comfortaa"/>
              <a:ea typeface="Comfortaa"/>
              <a:cs typeface="Comfortaa"/>
              <a:sym typeface="Comfortaa"/>
            </a:endParaRPr>
          </a:p>
          <a:p>
            <a:pPr indent="0" lvl="0" marL="292100" marR="292100" rtl="0" algn="ctr">
              <a:spcBef>
                <a:spcPts val="0"/>
              </a:spcBef>
              <a:spcAft>
                <a:spcPts val="0"/>
              </a:spcAft>
              <a:buNone/>
            </a:pPr>
            <a:r>
              <a:rPr lang="fr-FR" sz="1600">
                <a:solidFill>
                  <a:schemeClr val="dk1"/>
                </a:solidFill>
                <a:latin typeface="Comfortaa"/>
                <a:ea typeface="Comfortaa"/>
                <a:cs typeface="Comfortaa"/>
                <a:sym typeface="Comfortaa"/>
              </a:rPr>
              <a:t>coordination de projets, développement et communication</a:t>
            </a:r>
            <a:endParaRPr/>
          </a:p>
        </p:txBody>
      </p:sp>
      <p:sp>
        <p:nvSpPr>
          <p:cNvPr id="239" name="Google Shape;239;g38a0db556d7_2_158"/>
          <p:cNvSpPr txBox="1"/>
          <p:nvPr/>
        </p:nvSpPr>
        <p:spPr>
          <a:xfrm>
            <a:off x="8619146" y="3229968"/>
            <a:ext cx="2286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lt1"/>
                </a:solidFill>
                <a:latin typeface="Calibri"/>
                <a:ea typeface="Calibri"/>
                <a:cs typeface="Calibri"/>
                <a:sym typeface="Calibri"/>
              </a:rPr>
              <a:t>Lundi 13 octobre 2025</a:t>
            </a:r>
            <a:endParaRPr/>
          </a:p>
        </p:txBody>
      </p:sp>
      <p:sp>
        <p:nvSpPr>
          <p:cNvPr id="240" name="Google Shape;240;g38a0db556d7_2_158"/>
          <p:cNvSpPr/>
          <p:nvPr/>
        </p:nvSpPr>
        <p:spPr>
          <a:xfrm>
            <a:off x="289675" y="6075877"/>
            <a:ext cx="7913700" cy="61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1600">
                <a:solidFill>
                  <a:schemeClr val="dk1"/>
                </a:solidFill>
                <a:latin typeface="Comfortaa"/>
                <a:ea typeface="Comfortaa"/>
                <a:cs typeface="Comfortaa"/>
                <a:sym typeface="Comfortaa"/>
              </a:rPr>
              <a:t>Suivez-nous sur LinkedIn pour découvrir nos actualités </a:t>
            </a:r>
            <a:endParaRPr b="1" sz="1600">
              <a:solidFill>
                <a:schemeClr val="dk1"/>
              </a:solidFill>
              <a:latin typeface="Comfortaa"/>
              <a:ea typeface="Comfortaa"/>
              <a:cs typeface="Comfortaa"/>
              <a:sym typeface="Comfortaa"/>
            </a:endParaRPr>
          </a:p>
        </p:txBody>
      </p:sp>
      <p:pic>
        <p:nvPicPr>
          <p:cNvPr id="241" name="Google Shape;241;g38a0db556d7_2_158"/>
          <p:cNvPicPr preferRelativeResize="0"/>
          <p:nvPr/>
        </p:nvPicPr>
        <p:blipFill rotWithShape="1">
          <a:blip r:embed="rId6">
            <a:alphaModFix/>
          </a:blip>
          <a:srcRect b="0" l="5335" r="53079" t="0"/>
          <a:stretch/>
        </p:blipFill>
        <p:spPr>
          <a:xfrm>
            <a:off x="6402000" y="5925649"/>
            <a:ext cx="563146" cy="67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8930569" y="219799"/>
            <a:ext cx="2877854" cy="1569244"/>
          </a:xfrm>
          <a:prstGeom prst="rect">
            <a:avLst/>
          </a:prstGeom>
          <a:noFill/>
          <a:ln>
            <a:noFill/>
          </a:ln>
        </p:spPr>
      </p:pic>
      <p:sp>
        <p:nvSpPr>
          <p:cNvPr id="100" name="Google Shape;100;p2"/>
          <p:cNvSpPr/>
          <p:nvPr/>
        </p:nvSpPr>
        <p:spPr>
          <a:xfrm>
            <a:off x="3894647" y="2737713"/>
            <a:ext cx="7913700" cy="95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800">
                <a:solidFill>
                  <a:schemeClr val="dk1"/>
                </a:solidFill>
                <a:latin typeface="Comfortaa"/>
                <a:ea typeface="Comfortaa"/>
                <a:cs typeface="Comfortaa"/>
                <a:sym typeface="Comfortaa"/>
              </a:rPr>
              <a:t>Évolutions du travail et des attentes employeurs / candidats  </a:t>
            </a:r>
            <a:endParaRPr/>
          </a:p>
        </p:txBody>
      </p:sp>
      <p:pic>
        <p:nvPicPr>
          <p:cNvPr id="101" name="Google Shape;101;p2"/>
          <p:cNvPicPr preferRelativeResize="0"/>
          <p:nvPr/>
        </p:nvPicPr>
        <p:blipFill rotWithShape="1">
          <a:blip r:embed="rId4">
            <a:alphaModFix/>
          </a:blip>
          <a:srcRect b="0" l="0" r="0" t="0"/>
          <a:stretch/>
        </p:blipFill>
        <p:spPr>
          <a:xfrm>
            <a:off x="2925362" y="2346322"/>
            <a:ext cx="719045" cy="617654"/>
          </a:xfrm>
          <a:prstGeom prst="rect">
            <a:avLst/>
          </a:prstGeom>
          <a:noFill/>
          <a:ln>
            <a:noFill/>
          </a:ln>
        </p:spPr>
      </p:pic>
      <p:sp>
        <p:nvSpPr>
          <p:cNvPr id="102" name="Google Shape;102;p2"/>
          <p:cNvSpPr/>
          <p:nvPr/>
        </p:nvSpPr>
        <p:spPr>
          <a:xfrm rot="5400000">
            <a:off x="-2517751" y="2517747"/>
            <a:ext cx="6858003" cy="1822507"/>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03" name="Google Shape;103;p2"/>
          <p:cNvSpPr txBox="1"/>
          <p:nvPr/>
        </p:nvSpPr>
        <p:spPr>
          <a:xfrm>
            <a:off x="2925350" y="4170125"/>
            <a:ext cx="8709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E94E1B"/>
                </a:solidFill>
                <a:latin typeface="Comfortaa"/>
                <a:ea typeface="Comfortaa"/>
                <a:cs typeface="Comfortaa"/>
                <a:sym typeface="Comfortaa"/>
              </a:rPr>
              <a:t>Temps partagé, emploi mutualisé, freelance, travail à la mission, Interim..., visions croisées entre différents acteurs de l’emploi </a:t>
            </a:r>
            <a:endParaRPr sz="1800">
              <a:solidFill>
                <a:srgbClr val="E94E1B"/>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b="32829" l="16178" r="16239" t="34681"/>
          <a:stretch/>
        </p:blipFill>
        <p:spPr>
          <a:xfrm>
            <a:off x="2334961" y="5641667"/>
            <a:ext cx="2877850" cy="922733"/>
          </a:xfrm>
          <a:prstGeom prst="rect">
            <a:avLst/>
          </a:prstGeom>
          <a:noFill/>
          <a:ln>
            <a:noFill/>
          </a:ln>
        </p:spPr>
      </p:pic>
      <p:pic>
        <p:nvPicPr>
          <p:cNvPr descr="GROUPEMENT D'EMPLOYEURS COMPÉTENCES PLUS - GIPI" id="105" name="Google Shape;105;p2"/>
          <p:cNvPicPr preferRelativeResize="0"/>
          <p:nvPr/>
        </p:nvPicPr>
        <p:blipFill rotWithShape="1">
          <a:blip r:embed="rId6">
            <a:alphaModFix/>
          </a:blip>
          <a:srcRect b="0" l="0" r="0" t="0"/>
          <a:stretch/>
        </p:blipFill>
        <p:spPr>
          <a:xfrm>
            <a:off x="6327139" y="5578133"/>
            <a:ext cx="1905722" cy="1049825"/>
          </a:xfrm>
          <a:prstGeom prst="rect">
            <a:avLst/>
          </a:prstGeom>
          <a:noFill/>
          <a:ln>
            <a:noFill/>
          </a:ln>
        </p:spPr>
      </p:pic>
      <p:pic>
        <p:nvPicPr>
          <p:cNvPr id="106" name="Google Shape;106;p2"/>
          <p:cNvPicPr preferRelativeResize="0"/>
          <p:nvPr/>
        </p:nvPicPr>
        <p:blipFill>
          <a:blip r:embed="rId7">
            <a:alphaModFix/>
          </a:blip>
          <a:stretch>
            <a:fillRect/>
          </a:stretch>
        </p:blipFill>
        <p:spPr>
          <a:xfrm>
            <a:off x="9347188" y="5515063"/>
            <a:ext cx="1342925" cy="134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8a0db556d7_1_27"/>
          <p:cNvSpPr/>
          <p:nvPr/>
        </p:nvSpPr>
        <p:spPr>
          <a:xfrm>
            <a:off x="0" y="1289900"/>
            <a:ext cx="4178400" cy="14949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13" name="Google Shape;113;g38a0db556d7_1_27"/>
          <p:cNvSpPr/>
          <p:nvPr/>
        </p:nvSpPr>
        <p:spPr>
          <a:xfrm>
            <a:off x="1726309" y="411050"/>
            <a:ext cx="6017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94E1B"/>
              </a:buClr>
              <a:buSzPts val="3600"/>
              <a:buFont typeface="Comfortaa"/>
              <a:buNone/>
            </a:pPr>
            <a:r>
              <a:rPr b="1" i="0" lang="fr-FR" sz="3600" u="none" cap="none" strike="noStrike">
                <a:solidFill>
                  <a:srgbClr val="E94E1B"/>
                </a:solidFill>
                <a:latin typeface="Comfortaa"/>
                <a:ea typeface="Comfortaa"/>
                <a:cs typeface="Comfortaa"/>
                <a:sym typeface="Comfortaa"/>
              </a:rPr>
              <a:t>NOS ACTEURS</a:t>
            </a:r>
            <a:endParaRPr b="1" i="0" sz="3600" u="none" cap="none" strike="noStrike">
              <a:solidFill>
                <a:srgbClr val="E94E1B"/>
              </a:solidFill>
              <a:latin typeface="Comfortaa"/>
              <a:ea typeface="Comfortaa"/>
              <a:cs typeface="Comfortaa"/>
              <a:sym typeface="Comfortaa"/>
            </a:endParaRPr>
          </a:p>
        </p:txBody>
      </p:sp>
      <p:pic>
        <p:nvPicPr>
          <p:cNvPr id="114" name="Google Shape;114;g38a0db556d7_1_27"/>
          <p:cNvPicPr preferRelativeResize="0"/>
          <p:nvPr/>
        </p:nvPicPr>
        <p:blipFill rotWithShape="1">
          <a:blip r:embed="rId3">
            <a:alphaModFix/>
          </a:blip>
          <a:srcRect b="0" l="0" r="0" t="0"/>
          <a:stretch/>
        </p:blipFill>
        <p:spPr>
          <a:xfrm>
            <a:off x="781874" y="411045"/>
            <a:ext cx="719045" cy="617654"/>
          </a:xfrm>
          <a:prstGeom prst="rect">
            <a:avLst/>
          </a:prstGeom>
          <a:noFill/>
          <a:ln>
            <a:noFill/>
          </a:ln>
        </p:spPr>
      </p:pic>
      <p:sp>
        <p:nvSpPr>
          <p:cNvPr id="115" name="Google Shape;115;g38a0db556d7_1_27"/>
          <p:cNvSpPr/>
          <p:nvPr/>
        </p:nvSpPr>
        <p:spPr>
          <a:xfrm>
            <a:off x="0" y="6042990"/>
            <a:ext cx="12192000" cy="815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116" name="Google Shape;116;g38a0db556d7_1_27"/>
          <p:cNvPicPr preferRelativeResize="0"/>
          <p:nvPr/>
        </p:nvPicPr>
        <p:blipFill rotWithShape="1">
          <a:blip r:embed="rId4">
            <a:alphaModFix/>
          </a:blip>
          <a:srcRect b="0" l="0" r="0" t="0"/>
          <a:stretch/>
        </p:blipFill>
        <p:spPr>
          <a:xfrm>
            <a:off x="10066577" y="240078"/>
            <a:ext cx="1926274" cy="1049820"/>
          </a:xfrm>
          <a:prstGeom prst="rect">
            <a:avLst/>
          </a:prstGeom>
          <a:noFill/>
          <a:ln>
            <a:noFill/>
          </a:ln>
        </p:spPr>
      </p:pic>
      <p:sp>
        <p:nvSpPr>
          <p:cNvPr id="117" name="Google Shape;117;g38a0db556d7_1_27"/>
          <p:cNvSpPr txBox="1"/>
          <p:nvPr/>
        </p:nvSpPr>
        <p:spPr>
          <a:xfrm>
            <a:off x="2974522" y="3105835"/>
            <a:ext cx="6144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fr-F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grpSp>
        <p:nvGrpSpPr>
          <p:cNvPr id="118" name="Google Shape;118;g38a0db556d7_1_27"/>
          <p:cNvGrpSpPr/>
          <p:nvPr/>
        </p:nvGrpSpPr>
        <p:grpSpPr>
          <a:xfrm>
            <a:off x="238396" y="1798847"/>
            <a:ext cx="8470180" cy="5151368"/>
            <a:chOff x="1440099" y="1850139"/>
            <a:chExt cx="9447000" cy="5151368"/>
          </a:xfrm>
        </p:grpSpPr>
        <p:sp>
          <p:nvSpPr>
            <p:cNvPr id="119" name="Google Shape;119;g38a0db556d7_1_27"/>
            <p:cNvSpPr txBox="1"/>
            <p:nvPr/>
          </p:nvSpPr>
          <p:spPr>
            <a:xfrm>
              <a:off x="2848238" y="1850139"/>
              <a:ext cx="33732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omfortaa"/>
                <a:buNone/>
              </a:pPr>
              <a:r>
                <a:rPr b="1" lang="fr-FR" sz="1300">
                  <a:solidFill>
                    <a:schemeClr val="lt1"/>
                  </a:solidFill>
                  <a:latin typeface="Comfortaa"/>
                  <a:ea typeface="Comfortaa"/>
                  <a:cs typeface="Comfortaa"/>
                  <a:sym typeface="Comfortaa"/>
                </a:rPr>
                <a:t>Sébastien Herrera</a:t>
              </a:r>
              <a:endParaRPr b="1" sz="1700">
                <a:solidFill>
                  <a:schemeClr val="lt1"/>
                </a:solidFill>
              </a:endParaRPr>
            </a:p>
            <a:p>
              <a:pPr indent="0" lvl="0" marL="0" marR="0" rtl="0" algn="ctr">
                <a:lnSpc>
                  <a:spcPct val="100000"/>
                </a:lnSpc>
                <a:spcBef>
                  <a:spcPts val="0"/>
                </a:spcBef>
                <a:spcAft>
                  <a:spcPts val="0"/>
                </a:spcAft>
                <a:buClr>
                  <a:schemeClr val="dk1"/>
                </a:buClr>
                <a:buSzPts val="900"/>
                <a:buFont typeface="Comfortaa"/>
                <a:buNone/>
              </a:pPr>
              <a:r>
                <a:rPr b="1" lang="fr-FR" sz="1200">
                  <a:solidFill>
                    <a:schemeClr val="lt1"/>
                  </a:solidFill>
                  <a:latin typeface="Comfortaa"/>
                  <a:ea typeface="Comfortaa"/>
                  <a:cs typeface="Comfortaa"/>
                  <a:sym typeface="Comfortaa"/>
                </a:rPr>
                <a:t>Président fondateur</a:t>
              </a:r>
              <a:endParaRPr b="1" sz="1700">
                <a:solidFill>
                  <a:schemeClr val="lt1"/>
                </a:solidFill>
              </a:endParaRPr>
            </a:p>
          </p:txBody>
        </p:sp>
        <p:sp>
          <p:nvSpPr>
            <p:cNvPr id="120" name="Google Shape;120;g38a0db556d7_1_27"/>
            <p:cNvSpPr txBox="1"/>
            <p:nvPr/>
          </p:nvSpPr>
          <p:spPr>
            <a:xfrm>
              <a:off x="1440099" y="2871707"/>
              <a:ext cx="9447000" cy="41298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200"/>
                </a:spcBef>
                <a:spcAft>
                  <a:spcPts val="0"/>
                </a:spcAft>
                <a:buClr>
                  <a:schemeClr val="dk1"/>
                </a:buClr>
                <a:buSzPts val="1100"/>
                <a:buFont typeface="Arial"/>
                <a:buNone/>
              </a:pPr>
              <a:r>
                <a:rPr b="1" lang="fr-FR" sz="1300">
                  <a:solidFill>
                    <a:schemeClr val="dk1"/>
                  </a:solidFill>
                  <a:latin typeface="Comfortaa"/>
                  <a:ea typeface="Comfortaa"/>
                  <a:cs typeface="Comfortaa"/>
                  <a:sym typeface="Comfortaa"/>
                </a:rPr>
                <a:t>Fondée en 2022 par Sébastien Herrera, Mabble est une communauté qui réinvente la collaboration entre talents indépendants et entreprises. Fort de plus de 15 ans d’expérience dans les services et le conseil, son fondateur a voulu répondre à un double besoin : des experts en quête de nouvelles formes de travail et des entreprises en recherche de solutions rapides, fiables et qualifiées.</a:t>
              </a:r>
              <a:endParaRPr b="1" sz="1300">
                <a:solidFill>
                  <a:schemeClr val="dk1"/>
                </a:solidFill>
                <a:latin typeface="Comfortaa"/>
                <a:ea typeface="Comfortaa"/>
                <a:cs typeface="Comfortaa"/>
                <a:sym typeface="Comfortaa"/>
              </a:endParaRPr>
            </a:p>
            <a:p>
              <a:pPr indent="0" lvl="0" marL="0" rtl="0" algn="just">
                <a:lnSpc>
                  <a:spcPct val="115000"/>
                </a:lnSpc>
                <a:spcBef>
                  <a:spcPts val="1200"/>
                </a:spcBef>
                <a:spcAft>
                  <a:spcPts val="0"/>
                </a:spcAft>
                <a:buClr>
                  <a:schemeClr val="dk1"/>
                </a:buClr>
                <a:buSzPts val="1100"/>
                <a:buFont typeface="Arial"/>
                <a:buNone/>
              </a:pPr>
              <a:r>
                <a:rPr b="1" lang="fr-FR" sz="1300">
                  <a:solidFill>
                    <a:schemeClr val="dk1"/>
                  </a:solidFill>
                  <a:latin typeface="Comfortaa"/>
                  <a:ea typeface="Comfortaa"/>
                  <a:cs typeface="Comfortaa"/>
                  <a:sym typeface="Comfortaa"/>
                </a:rPr>
                <a:t>Mabble recrute rigoureusement ses talents (taux de sélection &lt; 50 %) et fédère plus de 1 500 experts pluridisciplinaires, disponibles en moyenne sous 72 h.</a:t>
              </a:r>
              <a:endParaRPr b="1" sz="1300">
                <a:solidFill>
                  <a:schemeClr val="dk1"/>
                </a:solidFill>
                <a:latin typeface="Comfortaa"/>
                <a:ea typeface="Comfortaa"/>
                <a:cs typeface="Comfortaa"/>
                <a:sym typeface="Comfortaa"/>
              </a:endParaRPr>
            </a:p>
            <a:p>
              <a:pPr indent="0" lvl="0" marL="0" rtl="0" algn="just">
                <a:lnSpc>
                  <a:spcPct val="115000"/>
                </a:lnSpc>
                <a:spcBef>
                  <a:spcPts val="1200"/>
                </a:spcBef>
                <a:spcAft>
                  <a:spcPts val="0"/>
                </a:spcAft>
                <a:buClr>
                  <a:schemeClr val="dk1"/>
                </a:buClr>
                <a:buSzPts val="1100"/>
                <a:buFont typeface="Arial"/>
                <a:buNone/>
              </a:pPr>
              <a:r>
                <a:rPr b="1" lang="fr-FR" sz="1300">
                  <a:solidFill>
                    <a:schemeClr val="dk1"/>
                  </a:solidFill>
                  <a:highlight>
                    <a:srgbClr val="E94E1B"/>
                  </a:highlight>
                  <a:latin typeface="Comfortaa"/>
                  <a:ea typeface="Comfortaa"/>
                  <a:cs typeface="Comfortaa"/>
                  <a:sym typeface="Comfortaa"/>
                </a:rPr>
                <a:t>Domaines d’intervention </a:t>
              </a:r>
              <a:r>
                <a:rPr b="1" lang="fr-FR" sz="1300">
                  <a:solidFill>
                    <a:schemeClr val="dk1"/>
                  </a:solidFill>
                  <a:latin typeface="Comfortaa"/>
                  <a:ea typeface="Comfortaa"/>
                  <a:cs typeface="Comfortaa"/>
                  <a:sym typeface="Comfortaa"/>
                </a:rPr>
                <a:t>: Achats &amp; Supply Chain, Finance &amp; Contrôle de gestion, Management de projet &amp; transformation, Qualité &amp; RSE, Opérations industrielles, Technologies &amp; innovation.</a:t>
              </a:r>
              <a:endParaRPr b="1" sz="1300">
                <a:solidFill>
                  <a:schemeClr val="dk1"/>
                </a:solidFill>
                <a:latin typeface="Comfortaa"/>
                <a:ea typeface="Comfortaa"/>
                <a:cs typeface="Comfortaa"/>
                <a:sym typeface="Comfortaa"/>
              </a:endParaRPr>
            </a:p>
            <a:p>
              <a:pPr indent="0" lvl="0" marL="0" rtl="0" algn="just">
                <a:lnSpc>
                  <a:spcPct val="115000"/>
                </a:lnSpc>
                <a:spcBef>
                  <a:spcPts val="1200"/>
                </a:spcBef>
                <a:spcAft>
                  <a:spcPts val="0"/>
                </a:spcAft>
                <a:buClr>
                  <a:schemeClr val="dk1"/>
                </a:buClr>
                <a:buSzPts val="1100"/>
                <a:buFont typeface="Arial"/>
                <a:buNone/>
              </a:pPr>
              <a:r>
                <a:rPr b="1" lang="fr-FR" sz="1300">
                  <a:solidFill>
                    <a:schemeClr val="dk1"/>
                  </a:solidFill>
                  <a:latin typeface="Comfortaa"/>
                  <a:ea typeface="Comfortaa"/>
                  <a:cs typeface="Comfortaa"/>
                  <a:sym typeface="Comfortaa"/>
                </a:rPr>
                <a:t>Avec une présence locale et une portée internationale, Mabble propose des solutions sur mesure; du consultant unique à l’équipe multi-métiers;  pour des projets sécurisés, agiles et à fort impact.</a:t>
              </a:r>
              <a:endParaRPr b="1" sz="13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Verdana"/>
                <a:ea typeface="Verdana"/>
                <a:cs typeface="Verdana"/>
                <a:sym typeface="Verdana"/>
              </a:endParaRPr>
            </a:p>
            <a:p>
              <a:pPr indent="0" lvl="0" marL="457200" rtl="0" algn="l">
                <a:lnSpc>
                  <a:spcPct val="115000"/>
                </a:lnSpc>
                <a:spcBef>
                  <a:spcPts val="0"/>
                </a:spcBef>
                <a:spcAft>
                  <a:spcPts val="0"/>
                </a:spcAft>
                <a:buNone/>
              </a:pPr>
              <a:r>
                <a:t/>
              </a:r>
              <a:endParaRPr sz="1300">
                <a:solidFill>
                  <a:schemeClr val="dk1"/>
                </a:solidFill>
                <a:latin typeface="Verdana"/>
                <a:ea typeface="Verdana"/>
                <a:cs typeface="Verdana"/>
                <a:sym typeface="Verdana"/>
              </a:endParaRPr>
            </a:p>
            <a:p>
              <a:pPr indent="0" lvl="0" marL="0" marR="0" rtl="0" algn="just">
                <a:spcBef>
                  <a:spcPts val="0"/>
                </a:spcBef>
                <a:spcAft>
                  <a:spcPts val="0"/>
                </a:spcAft>
                <a:buNone/>
              </a:pPr>
              <a:r>
                <a:t/>
              </a:r>
              <a:endParaRPr sz="1300">
                <a:solidFill>
                  <a:schemeClr val="dk1"/>
                </a:solidFill>
              </a:endParaRPr>
            </a:p>
          </p:txBody>
        </p:sp>
      </p:grpSp>
      <p:pic>
        <p:nvPicPr>
          <p:cNvPr id="121" name="Google Shape;121;g38a0db556d7_1_27"/>
          <p:cNvPicPr preferRelativeResize="0"/>
          <p:nvPr/>
        </p:nvPicPr>
        <p:blipFill rotWithShape="1">
          <a:blip r:embed="rId5">
            <a:alphaModFix/>
          </a:blip>
          <a:srcRect b="51323" l="17179" r="10758" t="11755"/>
          <a:stretch/>
        </p:blipFill>
        <p:spPr>
          <a:xfrm>
            <a:off x="238402" y="1407748"/>
            <a:ext cx="1639425" cy="1259223"/>
          </a:xfrm>
          <a:prstGeom prst="rect">
            <a:avLst/>
          </a:prstGeom>
          <a:noFill/>
          <a:ln>
            <a:noFill/>
          </a:ln>
        </p:spPr>
      </p:pic>
      <p:pic>
        <p:nvPicPr>
          <p:cNvPr id="122" name="Google Shape;122;g38a0db556d7_1_27"/>
          <p:cNvPicPr preferRelativeResize="0"/>
          <p:nvPr/>
        </p:nvPicPr>
        <p:blipFill rotWithShape="1">
          <a:blip r:embed="rId6">
            <a:alphaModFix/>
          </a:blip>
          <a:srcRect b="32829" l="16178" r="16239" t="34681"/>
          <a:stretch/>
        </p:blipFill>
        <p:spPr>
          <a:xfrm>
            <a:off x="9194525" y="2005425"/>
            <a:ext cx="2541768" cy="815000"/>
          </a:xfrm>
          <a:prstGeom prst="rect">
            <a:avLst/>
          </a:prstGeom>
          <a:noFill/>
          <a:ln>
            <a:noFill/>
          </a:ln>
        </p:spPr>
      </p:pic>
      <p:sp>
        <p:nvSpPr>
          <p:cNvPr id="123" name="Google Shape;123;g38a0db556d7_1_27"/>
          <p:cNvSpPr/>
          <p:nvPr/>
        </p:nvSpPr>
        <p:spPr>
          <a:xfrm>
            <a:off x="9202675" y="2872650"/>
            <a:ext cx="2724900" cy="2600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24" name="Google Shape;124;g38a0db556d7_1_27"/>
          <p:cNvSpPr txBox="1"/>
          <p:nvPr/>
        </p:nvSpPr>
        <p:spPr>
          <a:xfrm>
            <a:off x="8651975" y="2945600"/>
            <a:ext cx="3446700" cy="264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fr-FR" sz="1500">
                <a:solidFill>
                  <a:schemeClr val="lt1"/>
                </a:solidFill>
                <a:latin typeface="Comfortaa"/>
                <a:ea typeface="Comfortaa"/>
                <a:cs typeface="Comfortaa"/>
                <a:sym typeface="Comfortaa"/>
              </a:rPr>
              <a:t>Chiffres clés</a:t>
            </a:r>
            <a:endParaRPr b="1" sz="1500">
              <a:solidFill>
                <a:schemeClr val="lt1"/>
              </a:solidFill>
              <a:latin typeface="Comfortaa"/>
              <a:ea typeface="Comfortaa"/>
              <a:cs typeface="Comfortaa"/>
              <a:sym typeface="Comfortaa"/>
            </a:endParaRPr>
          </a:p>
          <a:p>
            <a:pPr indent="-311150" lvl="0" marL="457200" rtl="0" algn="ctr">
              <a:lnSpc>
                <a:spcPct val="115000"/>
              </a:lnSpc>
              <a:spcBef>
                <a:spcPts val="1200"/>
              </a:spcBef>
              <a:spcAft>
                <a:spcPts val="0"/>
              </a:spcAft>
              <a:buClr>
                <a:schemeClr val="lt1"/>
              </a:buClr>
              <a:buSzPts val="1300"/>
              <a:buFont typeface="Comfortaa"/>
              <a:buChar char="+"/>
            </a:pPr>
            <a:r>
              <a:rPr b="1" lang="fr-FR" sz="1300">
                <a:solidFill>
                  <a:schemeClr val="lt1"/>
                </a:solidFill>
                <a:latin typeface="Comfortaa"/>
                <a:ea typeface="Comfortaa"/>
                <a:cs typeface="Comfortaa"/>
                <a:sym typeface="Comfortaa"/>
              </a:rPr>
              <a:t>1 500 experts</a:t>
            </a:r>
            <a:endParaRPr b="1" sz="1300">
              <a:solidFill>
                <a:schemeClr val="lt1"/>
              </a:solidFill>
              <a:latin typeface="Comfortaa"/>
              <a:ea typeface="Comfortaa"/>
              <a:cs typeface="Comfortaa"/>
              <a:sym typeface="Comfortaa"/>
            </a:endParaRPr>
          </a:p>
          <a:p>
            <a:pPr indent="0" lvl="0" marL="457200" rtl="0" algn="ctr">
              <a:lnSpc>
                <a:spcPct val="115000"/>
              </a:lnSpc>
              <a:spcBef>
                <a:spcPts val="1200"/>
              </a:spcBef>
              <a:spcAft>
                <a:spcPts val="0"/>
              </a:spcAft>
              <a:buNone/>
            </a:pPr>
            <a:r>
              <a:rPr b="1" lang="fr-FR" sz="1300">
                <a:solidFill>
                  <a:schemeClr val="lt1"/>
                </a:solidFill>
                <a:latin typeface="Comfortaa"/>
                <a:ea typeface="Comfortaa"/>
                <a:cs typeface="Comfortaa"/>
                <a:sym typeface="Comfortaa"/>
              </a:rPr>
              <a:t>15 ans d’expérience moyenne</a:t>
            </a:r>
            <a:endParaRPr b="1" sz="1300">
              <a:solidFill>
                <a:schemeClr val="lt1"/>
              </a:solidFill>
              <a:latin typeface="Comfortaa"/>
              <a:ea typeface="Comfortaa"/>
              <a:cs typeface="Comfortaa"/>
              <a:sym typeface="Comfortaa"/>
            </a:endParaRPr>
          </a:p>
          <a:p>
            <a:pPr indent="0" lvl="0" marL="457200" rtl="0" algn="ctr">
              <a:lnSpc>
                <a:spcPct val="115000"/>
              </a:lnSpc>
              <a:spcBef>
                <a:spcPts val="1200"/>
              </a:spcBef>
              <a:spcAft>
                <a:spcPts val="0"/>
              </a:spcAft>
              <a:buNone/>
            </a:pPr>
            <a:r>
              <a:rPr b="1" lang="fr-FR" sz="1300">
                <a:solidFill>
                  <a:schemeClr val="lt1"/>
                </a:solidFill>
                <a:latin typeface="Comfortaa"/>
                <a:ea typeface="Comfortaa"/>
                <a:cs typeface="Comfortaa"/>
                <a:sym typeface="Comfortaa"/>
              </a:rPr>
              <a:t>95 % de satisfaction client</a:t>
            </a:r>
            <a:endParaRPr b="1" sz="1300">
              <a:solidFill>
                <a:schemeClr val="lt1"/>
              </a:solidFill>
              <a:latin typeface="Comfortaa"/>
              <a:ea typeface="Comfortaa"/>
              <a:cs typeface="Comfortaa"/>
              <a:sym typeface="Comfortaa"/>
            </a:endParaRPr>
          </a:p>
          <a:p>
            <a:pPr indent="0" lvl="0" marL="457200" rtl="0" algn="ctr">
              <a:lnSpc>
                <a:spcPct val="115000"/>
              </a:lnSpc>
              <a:spcBef>
                <a:spcPts val="1200"/>
              </a:spcBef>
              <a:spcAft>
                <a:spcPts val="0"/>
              </a:spcAft>
              <a:buNone/>
            </a:pPr>
            <a:r>
              <a:rPr b="1" lang="fr-FR" sz="1300">
                <a:solidFill>
                  <a:schemeClr val="lt1"/>
                </a:solidFill>
                <a:latin typeface="Comfortaa"/>
                <a:ea typeface="Comfortaa"/>
                <a:cs typeface="Comfortaa"/>
                <a:sym typeface="Comfortaa"/>
              </a:rPr>
              <a:t>Experts déployables en moins de 72 h</a:t>
            </a:r>
            <a:endParaRPr b="1" sz="1100">
              <a:solidFill>
                <a:schemeClr val="lt1"/>
              </a:solidFill>
            </a:endParaRPr>
          </a:p>
          <a:p>
            <a:pPr indent="0" lvl="0" marL="0" rtl="0" algn="ctr">
              <a:spcBef>
                <a:spcPts val="1200"/>
              </a:spcBef>
              <a:spcAft>
                <a:spcPts val="0"/>
              </a:spcAft>
              <a:buNone/>
            </a:pPr>
            <a:r>
              <a:t/>
            </a:r>
            <a:endParaRPr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8a0db556d7_2_57"/>
          <p:cNvSpPr/>
          <p:nvPr/>
        </p:nvSpPr>
        <p:spPr>
          <a:xfrm>
            <a:off x="0" y="1289900"/>
            <a:ext cx="4178400" cy="14949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31" name="Google Shape;131;g38a0db556d7_2_57"/>
          <p:cNvSpPr/>
          <p:nvPr/>
        </p:nvSpPr>
        <p:spPr>
          <a:xfrm>
            <a:off x="1726309" y="411050"/>
            <a:ext cx="6017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94E1B"/>
              </a:buClr>
              <a:buSzPts val="3600"/>
              <a:buFont typeface="Comfortaa"/>
              <a:buNone/>
            </a:pPr>
            <a:r>
              <a:rPr b="1" i="0" lang="fr-FR" sz="3600" u="none" cap="none" strike="noStrike">
                <a:solidFill>
                  <a:srgbClr val="E94E1B"/>
                </a:solidFill>
                <a:latin typeface="Comfortaa"/>
                <a:ea typeface="Comfortaa"/>
                <a:cs typeface="Comfortaa"/>
                <a:sym typeface="Comfortaa"/>
              </a:rPr>
              <a:t>NOS ACTEURS</a:t>
            </a:r>
            <a:endParaRPr b="1" i="0" sz="3600" u="none" cap="none" strike="noStrike">
              <a:solidFill>
                <a:srgbClr val="E94E1B"/>
              </a:solidFill>
              <a:latin typeface="Comfortaa"/>
              <a:ea typeface="Comfortaa"/>
              <a:cs typeface="Comfortaa"/>
              <a:sym typeface="Comfortaa"/>
            </a:endParaRPr>
          </a:p>
        </p:txBody>
      </p:sp>
      <p:pic>
        <p:nvPicPr>
          <p:cNvPr id="132" name="Google Shape;132;g38a0db556d7_2_57"/>
          <p:cNvPicPr preferRelativeResize="0"/>
          <p:nvPr/>
        </p:nvPicPr>
        <p:blipFill rotWithShape="1">
          <a:blip r:embed="rId3">
            <a:alphaModFix/>
          </a:blip>
          <a:srcRect b="0" l="0" r="0" t="0"/>
          <a:stretch/>
        </p:blipFill>
        <p:spPr>
          <a:xfrm>
            <a:off x="781874" y="411045"/>
            <a:ext cx="719045" cy="617654"/>
          </a:xfrm>
          <a:prstGeom prst="rect">
            <a:avLst/>
          </a:prstGeom>
          <a:noFill/>
          <a:ln>
            <a:noFill/>
          </a:ln>
        </p:spPr>
      </p:pic>
      <p:sp>
        <p:nvSpPr>
          <p:cNvPr id="133" name="Google Shape;133;g38a0db556d7_2_57"/>
          <p:cNvSpPr/>
          <p:nvPr/>
        </p:nvSpPr>
        <p:spPr>
          <a:xfrm>
            <a:off x="0" y="6042990"/>
            <a:ext cx="12192000" cy="815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134" name="Google Shape;134;g38a0db556d7_2_57"/>
          <p:cNvPicPr preferRelativeResize="0"/>
          <p:nvPr/>
        </p:nvPicPr>
        <p:blipFill rotWithShape="1">
          <a:blip r:embed="rId4">
            <a:alphaModFix/>
          </a:blip>
          <a:srcRect b="0" l="0" r="0" t="0"/>
          <a:stretch/>
        </p:blipFill>
        <p:spPr>
          <a:xfrm>
            <a:off x="10066577" y="240078"/>
            <a:ext cx="1926274" cy="1049820"/>
          </a:xfrm>
          <a:prstGeom prst="rect">
            <a:avLst/>
          </a:prstGeom>
          <a:noFill/>
          <a:ln>
            <a:noFill/>
          </a:ln>
        </p:spPr>
      </p:pic>
      <p:sp>
        <p:nvSpPr>
          <p:cNvPr id="135" name="Google Shape;135;g38a0db556d7_2_57"/>
          <p:cNvSpPr txBox="1"/>
          <p:nvPr/>
        </p:nvSpPr>
        <p:spPr>
          <a:xfrm>
            <a:off x="2974522" y="3105835"/>
            <a:ext cx="6144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fr-F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36" name="Google Shape;136;g38a0db556d7_2_57"/>
          <p:cNvSpPr txBox="1"/>
          <p:nvPr/>
        </p:nvSpPr>
        <p:spPr>
          <a:xfrm>
            <a:off x="1918450" y="1635575"/>
            <a:ext cx="2066842" cy="103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omfortaa"/>
              <a:buNone/>
            </a:pPr>
            <a:r>
              <a:rPr b="1" lang="fr-FR" sz="1300">
                <a:solidFill>
                  <a:schemeClr val="lt1"/>
                </a:solidFill>
                <a:latin typeface="Comfortaa"/>
                <a:ea typeface="Comfortaa"/>
                <a:cs typeface="Comfortaa"/>
                <a:sym typeface="Comfortaa"/>
              </a:rPr>
              <a:t>Noëmie Castillon</a:t>
            </a:r>
            <a:endParaRPr b="1" sz="1700">
              <a:solidFill>
                <a:schemeClr val="lt1"/>
              </a:solidFill>
            </a:endParaRPr>
          </a:p>
          <a:p>
            <a:pPr indent="0" lvl="0" marL="0" marR="0" rtl="0" algn="l">
              <a:lnSpc>
                <a:spcPct val="100000"/>
              </a:lnSpc>
              <a:spcBef>
                <a:spcPts val="0"/>
              </a:spcBef>
              <a:spcAft>
                <a:spcPts val="0"/>
              </a:spcAft>
              <a:buClr>
                <a:schemeClr val="dk1"/>
              </a:buClr>
              <a:buSzPts val="900"/>
              <a:buFont typeface="Comfortaa"/>
              <a:buNone/>
            </a:pPr>
            <a:r>
              <a:rPr b="1" lang="fr-FR" sz="1200">
                <a:solidFill>
                  <a:schemeClr val="lt1"/>
                </a:solidFill>
                <a:latin typeface="Comfortaa"/>
                <a:ea typeface="Comfortaa"/>
                <a:cs typeface="Comfortaa"/>
                <a:sym typeface="Comfortaa"/>
              </a:rPr>
              <a:t>Responsable communication</a:t>
            </a:r>
            <a:br>
              <a:rPr b="1" lang="fr-FR" sz="1200">
                <a:solidFill>
                  <a:schemeClr val="lt1"/>
                </a:solidFill>
                <a:latin typeface="Comfortaa"/>
                <a:ea typeface="Comfortaa"/>
                <a:cs typeface="Comfortaa"/>
                <a:sym typeface="Comfortaa"/>
              </a:rPr>
            </a:br>
            <a:r>
              <a:rPr b="1" lang="fr-FR" sz="1200">
                <a:solidFill>
                  <a:schemeClr val="lt1"/>
                </a:solidFill>
                <a:latin typeface="Comfortaa"/>
                <a:ea typeface="Comfortaa"/>
                <a:cs typeface="Comfortaa"/>
                <a:sym typeface="Comfortaa"/>
              </a:rPr>
              <a:t>et développement</a:t>
            </a:r>
            <a:endParaRPr b="1" sz="1200">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chemeClr val="dk1"/>
              </a:buClr>
              <a:buSzPts val="900"/>
              <a:buFont typeface="Comfortaa"/>
              <a:buNone/>
            </a:pPr>
            <a:r>
              <a:t/>
            </a:r>
            <a:endParaRPr b="1" sz="1200">
              <a:solidFill>
                <a:schemeClr val="lt1"/>
              </a:solidFill>
              <a:latin typeface="Comfortaa"/>
              <a:ea typeface="Comfortaa"/>
              <a:cs typeface="Comfortaa"/>
              <a:sym typeface="Comfortaa"/>
            </a:endParaRPr>
          </a:p>
        </p:txBody>
      </p:sp>
      <p:sp>
        <p:nvSpPr>
          <p:cNvPr id="137" name="Google Shape;137;g38a0db556d7_2_57"/>
          <p:cNvSpPr/>
          <p:nvPr/>
        </p:nvSpPr>
        <p:spPr>
          <a:xfrm>
            <a:off x="9353725" y="2872650"/>
            <a:ext cx="2639100" cy="2600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38" name="Google Shape;138;g38a0db556d7_2_57"/>
          <p:cNvSpPr txBox="1"/>
          <p:nvPr/>
        </p:nvSpPr>
        <p:spPr>
          <a:xfrm>
            <a:off x="9296900" y="3096100"/>
            <a:ext cx="27819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solidFill>
                  <a:schemeClr val="lt1"/>
                </a:solidFill>
                <a:latin typeface="Comfortaa"/>
                <a:ea typeface="Comfortaa"/>
                <a:cs typeface="Comfortaa"/>
                <a:sym typeface="Comfortaa"/>
              </a:rPr>
              <a:t>Association loi 1901</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rPr b="1" lang="fr-FR" sz="1500">
                <a:solidFill>
                  <a:schemeClr val="lt1"/>
                </a:solidFill>
                <a:latin typeface="Comfortaa"/>
                <a:ea typeface="Comfortaa"/>
                <a:cs typeface="Comfortaa"/>
                <a:sym typeface="Comfortaa"/>
              </a:rPr>
              <a:t>15 ans cette année 🥳</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rPr b="1" lang="fr-FR" sz="1500">
                <a:solidFill>
                  <a:schemeClr val="lt1"/>
                </a:solidFill>
                <a:latin typeface="Comfortaa"/>
                <a:ea typeface="Comfortaa"/>
                <a:cs typeface="Comfortaa"/>
                <a:sym typeface="Comfortaa"/>
              </a:rPr>
              <a:t>90% des contrats en CDI</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rPr b="1" lang="fr-FR" sz="1500">
                <a:solidFill>
                  <a:schemeClr val="lt1"/>
                </a:solidFill>
                <a:latin typeface="Comfortaa"/>
                <a:ea typeface="Comfortaa"/>
                <a:cs typeface="Comfortaa"/>
                <a:sym typeface="Comfortaa"/>
              </a:rPr>
              <a:t>30ène d’entreprises</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rPr b="1" lang="fr-FR" sz="1500">
                <a:solidFill>
                  <a:schemeClr val="lt1"/>
                </a:solidFill>
                <a:latin typeface="Comfortaa"/>
                <a:ea typeface="Comfortaa"/>
                <a:cs typeface="Comfortaa"/>
                <a:sym typeface="Comfortaa"/>
              </a:rPr>
              <a:t>20ène de collaborateurs</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500">
              <a:solidFill>
                <a:schemeClr val="lt1"/>
              </a:solidFill>
              <a:latin typeface="Comfortaa"/>
              <a:ea typeface="Comfortaa"/>
              <a:cs typeface="Comfortaa"/>
              <a:sym typeface="Comfortaa"/>
            </a:endParaRPr>
          </a:p>
        </p:txBody>
      </p:sp>
      <p:pic>
        <p:nvPicPr>
          <p:cNvPr descr="GROUPEMENT D'EMPLOYEURS COMPÉTENCES PLUS - GIPI" id="139" name="Google Shape;139;g38a0db556d7_2_57"/>
          <p:cNvPicPr preferRelativeResize="0"/>
          <p:nvPr/>
        </p:nvPicPr>
        <p:blipFill rotWithShape="1">
          <a:blip r:embed="rId5">
            <a:alphaModFix/>
          </a:blip>
          <a:srcRect b="0" l="0" r="0" t="0"/>
          <a:stretch/>
        </p:blipFill>
        <p:spPr>
          <a:xfrm>
            <a:off x="9612271" y="1592846"/>
            <a:ext cx="1905722" cy="1049825"/>
          </a:xfrm>
          <a:prstGeom prst="rect">
            <a:avLst/>
          </a:prstGeom>
          <a:noFill/>
          <a:ln>
            <a:noFill/>
          </a:ln>
        </p:spPr>
      </p:pic>
      <p:pic>
        <p:nvPicPr>
          <p:cNvPr descr="Photo de profil de Noëmie Castillon" id="140" name="Google Shape;140;g38a0db556d7_2_57"/>
          <p:cNvPicPr preferRelativeResize="0"/>
          <p:nvPr/>
        </p:nvPicPr>
        <p:blipFill rotWithShape="1">
          <a:blip r:embed="rId6">
            <a:alphaModFix/>
          </a:blip>
          <a:srcRect b="15999" l="0" r="0" t="7189"/>
          <a:stretch/>
        </p:blipFill>
        <p:spPr>
          <a:xfrm>
            <a:off x="192975" y="1407738"/>
            <a:ext cx="1639425" cy="1259225"/>
          </a:xfrm>
          <a:prstGeom prst="rect">
            <a:avLst/>
          </a:prstGeom>
          <a:noFill/>
          <a:ln>
            <a:noFill/>
          </a:ln>
        </p:spPr>
      </p:pic>
      <p:sp>
        <p:nvSpPr>
          <p:cNvPr id="141" name="Google Shape;141;g38a0db556d7_2_57"/>
          <p:cNvSpPr txBox="1"/>
          <p:nvPr/>
        </p:nvSpPr>
        <p:spPr>
          <a:xfrm>
            <a:off x="4705058" y="3096090"/>
            <a:ext cx="2781900" cy="30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p:txBody>
      </p:sp>
      <p:sp>
        <p:nvSpPr>
          <p:cNvPr id="142" name="Google Shape;142;g38a0db556d7_2_57"/>
          <p:cNvSpPr txBox="1"/>
          <p:nvPr/>
        </p:nvSpPr>
        <p:spPr>
          <a:xfrm>
            <a:off x="123051" y="2820425"/>
            <a:ext cx="9136200" cy="3277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fr-FR" sz="1100">
                <a:solidFill>
                  <a:schemeClr val="dk1"/>
                </a:solidFill>
                <a:latin typeface="Comfortaa"/>
                <a:ea typeface="Comfortaa"/>
                <a:cs typeface="Comfortaa"/>
                <a:sym typeface="Comfortaa"/>
              </a:rPr>
              <a:t>Créé en 2010 à l’initiative de dirigeants de l’innovation, Compétences Plus est un groupement d’employeurs implanté en région toulousaine, spécialisé dans les fonctions support et transverses. Nous mettons à disposition de nos entreprises clientes / adhérentes des compétences qualifiées à temps partagé, pour leur permettre de se structurer durablement tout en maîtrisant leurs ressources.</a:t>
            </a:r>
            <a:endParaRPr sz="11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fr-FR" sz="1100">
                <a:solidFill>
                  <a:schemeClr val="dk1"/>
                </a:solidFill>
                <a:latin typeface="Comfortaa"/>
                <a:ea typeface="Comfortaa"/>
                <a:cs typeface="Comfortaa"/>
                <a:sym typeface="Comfortaa"/>
              </a:rPr>
              <a:t>Notre vocation est double : lutter contre la précarisation de l’emploi et contribuer activement à la dynamique économique locale. Nos salariés interviennent dans des PME, startups, associations ou structures innovantes du territoire, selon un temps de travail défini en amont en fonction du besoin réel de chaque entreprise.</a:t>
            </a:r>
            <a:endParaRPr sz="11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fr-FR" sz="1100">
                <a:solidFill>
                  <a:schemeClr val="dk1"/>
                </a:solidFill>
                <a:latin typeface="Comfortaa"/>
                <a:ea typeface="Comfortaa"/>
                <a:cs typeface="Comfortaa"/>
                <a:sym typeface="Comfortaa"/>
              </a:rPr>
              <a:t>Notre modèle s’inscrit pleinement dans une démarche RSE engagée, au service d’un développement économique local, durable et responsable. En mutualisant les compétences, nous renforçons les coopérations territoriales et apportons des solutions concrètes aux besoins des entreprises locales.</a:t>
            </a:r>
            <a:endParaRPr sz="1100">
              <a:solidFill>
                <a:schemeClr val="dk1"/>
              </a:solidFill>
              <a:latin typeface="Comfortaa"/>
              <a:ea typeface="Comfortaa"/>
              <a:cs typeface="Comfortaa"/>
              <a:sym typeface="Comfortaa"/>
            </a:endParaRPr>
          </a:p>
          <a:p>
            <a:pPr indent="0" lvl="0" marL="0" rtl="0" algn="l">
              <a:lnSpc>
                <a:spcPct val="115000"/>
              </a:lnSpc>
              <a:spcBef>
                <a:spcPts val="1200"/>
              </a:spcBef>
              <a:spcAft>
                <a:spcPts val="1200"/>
              </a:spcAft>
              <a:buClr>
                <a:schemeClr val="dk1"/>
              </a:buClr>
              <a:buSzPts val="1100"/>
              <a:buFont typeface="Arial"/>
              <a:buNone/>
            </a:pPr>
            <a:r>
              <a:rPr b="1" lang="fr-FR" sz="1100">
                <a:solidFill>
                  <a:schemeClr val="dk1"/>
                </a:solidFill>
                <a:latin typeface="Comfortaa"/>
                <a:ea typeface="Comfortaa"/>
                <a:cs typeface="Comfortaa"/>
                <a:sym typeface="Comfortaa"/>
              </a:rPr>
              <a:t>Quels profils pouvons-nous vous proposer ?</a:t>
            </a:r>
            <a:br>
              <a:rPr b="1" lang="fr-FR" sz="1100">
                <a:solidFill>
                  <a:schemeClr val="dk1"/>
                </a:solidFill>
                <a:latin typeface="Comfortaa"/>
                <a:ea typeface="Comfortaa"/>
                <a:cs typeface="Comfortaa"/>
                <a:sym typeface="Comfortaa"/>
              </a:rPr>
            </a:br>
            <a:r>
              <a:rPr lang="fr-FR" sz="1100">
                <a:solidFill>
                  <a:schemeClr val="dk1"/>
                </a:solidFill>
                <a:latin typeface="Comfortaa"/>
                <a:ea typeface="Comfortaa"/>
                <a:cs typeface="Comfortaa"/>
                <a:sym typeface="Comfortaa"/>
              </a:rPr>
              <a:t>Ressources humaines | Assistanat de direction</a:t>
            </a:r>
            <a:r>
              <a:rPr lang="fr-FR" sz="1100">
                <a:solidFill>
                  <a:schemeClr val="dk1"/>
                </a:solidFill>
                <a:latin typeface="Comfortaa"/>
                <a:ea typeface="Comfortaa"/>
                <a:cs typeface="Comfortaa"/>
                <a:sym typeface="Comfortaa"/>
              </a:rPr>
              <a:t> | </a:t>
            </a:r>
            <a:r>
              <a:rPr lang="fr-FR" sz="700">
                <a:solidFill>
                  <a:schemeClr val="dk1"/>
                </a:solidFill>
                <a:latin typeface="Comfortaa"/>
                <a:ea typeface="Comfortaa"/>
                <a:cs typeface="Comfortaa"/>
                <a:sym typeface="Comfortaa"/>
              </a:rPr>
              <a:t> </a:t>
            </a:r>
            <a:r>
              <a:rPr lang="fr-FR" sz="1100">
                <a:solidFill>
                  <a:schemeClr val="dk1"/>
                </a:solidFill>
                <a:latin typeface="Comfortaa"/>
                <a:ea typeface="Comfortaa"/>
                <a:cs typeface="Comfortaa"/>
                <a:sym typeface="Comfortaa"/>
              </a:rPr>
              <a:t>Coordination administrative &amp; assistanat polyvalent </a:t>
            </a:r>
            <a:r>
              <a:rPr lang="fr-FR" sz="1100">
                <a:solidFill>
                  <a:schemeClr val="dk1"/>
                </a:solidFill>
                <a:latin typeface="Comfortaa"/>
                <a:ea typeface="Comfortaa"/>
                <a:cs typeface="Comfortaa"/>
                <a:sym typeface="Comfortaa"/>
              </a:rPr>
              <a:t>| </a:t>
            </a:r>
            <a:r>
              <a:rPr lang="fr-FR" sz="700">
                <a:solidFill>
                  <a:schemeClr val="dk1"/>
                </a:solidFill>
                <a:latin typeface="Comfortaa"/>
                <a:ea typeface="Comfortaa"/>
                <a:cs typeface="Comfortaa"/>
                <a:sym typeface="Comfortaa"/>
              </a:rPr>
              <a:t> </a:t>
            </a:r>
            <a:r>
              <a:rPr lang="fr-FR" sz="1100">
                <a:solidFill>
                  <a:schemeClr val="dk1"/>
                </a:solidFill>
                <a:latin typeface="Comfortaa"/>
                <a:ea typeface="Comfortaa"/>
                <a:cs typeface="Comfortaa"/>
                <a:sym typeface="Comfortaa"/>
              </a:rPr>
              <a:t>Administration des ventes (ADV)</a:t>
            </a:r>
            <a:r>
              <a:rPr lang="fr-FR" sz="1100">
                <a:solidFill>
                  <a:schemeClr val="dk1"/>
                </a:solidFill>
                <a:latin typeface="Comfortaa"/>
                <a:ea typeface="Comfortaa"/>
                <a:cs typeface="Comfortaa"/>
                <a:sym typeface="Comfortaa"/>
              </a:rPr>
              <a:t> |</a:t>
            </a:r>
            <a:r>
              <a:rPr lang="fr-FR" sz="700">
                <a:solidFill>
                  <a:schemeClr val="dk1"/>
                </a:solidFill>
                <a:latin typeface="Comfortaa"/>
                <a:ea typeface="Comfortaa"/>
                <a:cs typeface="Comfortaa"/>
                <a:sym typeface="Comfortaa"/>
              </a:rPr>
              <a:t>  </a:t>
            </a:r>
            <a:r>
              <a:rPr lang="fr-FR" sz="1100">
                <a:solidFill>
                  <a:schemeClr val="dk1"/>
                </a:solidFill>
                <a:latin typeface="Comfortaa"/>
                <a:ea typeface="Comfortaa"/>
                <a:cs typeface="Comfortaa"/>
                <a:sym typeface="Comfortaa"/>
              </a:rPr>
              <a:t>Comptabilité &amp; gestion </a:t>
            </a:r>
            <a:r>
              <a:rPr lang="fr-FR" sz="1100">
                <a:solidFill>
                  <a:schemeClr val="dk1"/>
                </a:solidFill>
                <a:latin typeface="Comfortaa"/>
                <a:ea typeface="Comfortaa"/>
                <a:cs typeface="Comfortaa"/>
                <a:sym typeface="Comfortaa"/>
              </a:rPr>
              <a:t>| </a:t>
            </a:r>
            <a:r>
              <a:rPr lang="fr-FR" sz="1100">
                <a:solidFill>
                  <a:schemeClr val="dk1"/>
                </a:solidFill>
                <a:latin typeface="Comfortaa"/>
                <a:ea typeface="Comfortaa"/>
                <a:cs typeface="Comfortaa"/>
                <a:sym typeface="Comfortaa"/>
              </a:rPr>
              <a:t>Marketing &amp; communication </a:t>
            </a:r>
            <a:r>
              <a:rPr lang="fr-FR" sz="1100">
                <a:solidFill>
                  <a:schemeClr val="dk1"/>
                </a:solidFill>
                <a:latin typeface="Comfortaa"/>
                <a:ea typeface="Comfortaa"/>
                <a:cs typeface="Comfortaa"/>
                <a:sym typeface="Comfortaa"/>
              </a:rPr>
              <a:t>| </a:t>
            </a:r>
            <a:r>
              <a:rPr lang="fr-FR" sz="700">
                <a:solidFill>
                  <a:schemeClr val="dk1"/>
                </a:solidFill>
                <a:latin typeface="Comfortaa"/>
                <a:ea typeface="Comfortaa"/>
                <a:cs typeface="Comfortaa"/>
                <a:sym typeface="Comfortaa"/>
              </a:rPr>
              <a:t> </a:t>
            </a:r>
            <a:r>
              <a:rPr lang="fr-FR" sz="1100">
                <a:solidFill>
                  <a:schemeClr val="dk1"/>
                </a:solidFill>
                <a:latin typeface="Comfortaa"/>
                <a:ea typeface="Comfortaa"/>
                <a:cs typeface="Comfortaa"/>
                <a:sym typeface="Comfortaa"/>
              </a:rPr>
              <a:t>Qualité &amp; RSE</a:t>
            </a:r>
            <a:r>
              <a:rPr lang="fr-FR" sz="1100">
                <a:solidFill>
                  <a:schemeClr val="dk1"/>
                </a:solidFill>
                <a:latin typeface="Comfortaa"/>
                <a:ea typeface="Comfortaa"/>
                <a:cs typeface="Comfortaa"/>
                <a:sym typeface="Comfortaa"/>
              </a:rPr>
              <a:t> | </a:t>
            </a:r>
            <a:r>
              <a:rPr lang="fr-FR" sz="1100">
                <a:solidFill>
                  <a:schemeClr val="dk1"/>
                </a:solidFill>
                <a:latin typeface="Comfortaa"/>
                <a:ea typeface="Comfortaa"/>
                <a:cs typeface="Comfortaa"/>
                <a:sym typeface="Comfortaa"/>
              </a:rPr>
              <a:t>Commerce</a:t>
            </a:r>
            <a:r>
              <a:rPr lang="fr-FR" sz="1100">
                <a:solidFill>
                  <a:schemeClr val="dk1"/>
                </a:solidFill>
                <a:latin typeface="Comfortaa"/>
                <a:ea typeface="Comfortaa"/>
                <a:cs typeface="Comfortaa"/>
                <a:sym typeface="Comfortaa"/>
              </a:rPr>
              <a:t> | </a:t>
            </a:r>
            <a:r>
              <a:rPr lang="fr-FR" sz="1100">
                <a:solidFill>
                  <a:schemeClr val="dk1"/>
                </a:solidFill>
                <a:latin typeface="Comfortaa"/>
                <a:ea typeface="Comfortaa"/>
                <a:cs typeface="Comfortaa"/>
                <a:sym typeface="Comfortaa"/>
              </a:rPr>
              <a:t>Gestion de projet</a:t>
            </a:r>
            <a:br>
              <a:rPr lang="fr-FR" sz="1100">
                <a:solidFill>
                  <a:schemeClr val="dk1"/>
                </a:solidFill>
                <a:latin typeface="Comfortaa"/>
                <a:ea typeface="Comfortaa"/>
                <a:cs typeface="Comfortaa"/>
                <a:sym typeface="Comfortaa"/>
              </a:rPr>
            </a:br>
            <a:r>
              <a:rPr lang="fr-FR" sz="1250">
                <a:solidFill>
                  <a:srgbClr val="212529"/>
                </a:solidFill>
                <a:highlight>
                  <a:srgbClr val="F5F5F5"/>
                </a:highlight>
                <a:latin typeface="Comfortaa"/>
                <a:ea typeface="Comfortaa"/>
                <a:cs typeface="Comfortaa"/>
                <a:sym typeface="Comfortaa"/>
              </a:rPr>
              <a:t>➔ </a:t>
            </a:r>
            <a:r>
              <a:rPr lang="fr-FR" sz="1100">
                <a:solidFill>
                  <a:schemeClr val="dk1"/>
                </a:solidFill>
                <a:latin typeface="Comfortaa"/>
                <a:ea typeface="Comfortaa"/>
                <a:cs typeface="Comfortaa"/>
                <a:sym typeface="Comfortaa"/>
              </a:rPr>
              <a:t>Tout autre profil sur demande, selon vos besoins spécifiques</a:t>
            </a:r>
            <a:endParaRPr sz="1300">
              <a:solidFill>
                <a:schemeClr val="dk1"/>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8a0db556d7_2_40"/>
          <p:cNvSpPr/>
          <p:nvPr/>
        </p:nvSpPr>
        <p:spPr>
          <a:xfrm>
            <a:off x="0" y="1289900"/>
            <a:ext cx="8061600" cy="14949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49" name="Google Shape;149;g38a0db556d7_2_40"/>
          <p:cNvSpPr/>
          <p:nvPr/>
        </p:nvSpPr>
        <p:spPr>
          <a:xfrm>
            <a:off x="1726309" y="411050"/>
            <a:ext cx="6017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94E1B"/>
              </a:buClr>
              <a:buSzPts val="3600"/>
              <a:buFont typeface="Comfortaa"/>
              <a:buNone/>
            </a:pPr>
            <a:r>
              <a:rPr b="1" i="0" lang="fr-FR" sz="3600" u="none" cap="none" strike="noStrike">
                <a:solidFill>
                  <a:srgbClr val="E94E1B"/>
                </a:solidFill>
                <a:latin typeface="Comfortaa"/>
                <a:ea typeface="Comfortaa"/>
                <a:cs typeface="Comfortaa"/>
                <a:sym typeface="Comfortaa"/>
              </a:rPr>
              <a:t>NOS ACTEURS</a:t>
            </a:r>
            <a:endParaRPr b="1" i="0" sz="3600" u="none" cap="none" strike="noStrike">
              <a:solidFill>
                <a:srgbClr val="E94E1B"/>
              </a:solidFill>
              <a:latin typeface="Comfortaa"/>
              <a:ea typeface="Comfortaa"/>
              <a:cs typeface="Comfortaa"/>
              <a:sym typeface="Comfortaa"/>
            </a:endParaRPr>
          </a:p>
        </p:txBody>
      </p:sp>
      <p:pic>
        <p:nvPicPr>
          <p:cNvPr id="150" name="Google Shape;150;g38a0db556d7_2_40"/>
          <p:cNvPicPr preferRelativeResize="0"/>
          <p:nvPr/>
        </p:nvPicPr>
        <p:blipFill rotWithShape="1">
          <a:blip r:embed="rId3">
            <a:alphaModFix/>
          </a:blip>
          <a:srcRect b="0" l="0" r="0" t="0"/>
          <a:stretch/>
        </p:blipFill>
        <p:spPr>
          <a:xfrm>
            <a:off x="781874" y="411045"/>
            <a:ext cx="719045" cy="617654"/>
          </a:xfrm>
          <a:prstGeom prst="rect">
            <a:avLst/>
          </a:prstGeom>
          <a:noFill/>
          <a:ln>
            <a:noFill/>
          </a:ln>
        </p:spPr>
      </p:pic>
      <p:sp>
        <p:nvSpPr>
          <p:cNvPr id="151" name="Google Shape;151;g38a0db556d7_2_40"/>
          <p:cNvSpPr/>
          <p:nvPr/>
        </p:nvSpPr>
        <p:spPr>
          <a:xfrm>
            <a:off x="0" y="6042990"/>
            <a:ext cx="12192000" cy="815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152" name="Google Shape;152;g38a0db556d7_2_40"/>
          <p:cNvPicPr preferRelativeResize="0"/>
          <p:nvPr/>
        </p:nvPicPr>
        <p:blipFill rotWithShape="1">
          <a:blip r:embed="rId4">
            <a:alphaModFix/>
          </a:blip>
          <a:srcRect b="0" l="0" r="0" t="0"/>
          <a:stretch/>
        </p:blipFill>
        <p:spPr>
          <a:xfrm>
            <a:off x="10066577" y="240078"/>
            <a:ext cx="1926274" cy="1049820"/>
          </a:xfrm>
          <a:prstGeom prst="rect">
            <a:avLst/>
          </a:prstGeom>
          <a:noFill/>
          <a:ln>
            <a:noFill/>
          </a:ln>
        </p:spPr>
      </p:pic>
      <p:sp>
        <p:nvSpPr>
          <p:cNvPr id="153" name="Google Shape;153;g38a0db556d7_2_40"/>
          <p:cNvSpPr txBox="1"/>
          <p:nvPr/>
        </p:nvSpPr>
        <p:spPr>
          <a:xfrm>
            <a:off x="2974522" y="3105835"/>
            <a:ext cx="6144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fr-F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grpSp>
        <p:nvGrpSpPr>
          <p:cNvPr id="154" name="Google Shape;154;g38a0db556d7_2_40"/>
          <p:cNvGrpSpPr/>
          <p:nvPr/>
        </p:nvGrpSpPr>
        <p:grpSpPr>
          <a:xfrm>
            <a:off x="238400" y="1798850"/>
            <a:ext cx="7823283" cy="3949188"/>
            <a:chOff x="1440102" y="1850141"/>
            <a:chExt cx="8725500" cy="3949188"/>
          </a:xfrm>
        </p:grpSpPr>
        <p:sp>
          <p:nvSpPr>
            <p:cNvPr id="155" name="Google Shape;155;g38a0db556d7_2_40"/>
            <p:cNvSpPr txBox="1"/>
            <p:nvPr/>
          </p:nvSpPr>
          <p:spPr>
            <a:xfrm>
              <a:off x="3466535" y="1850141"/>
              <a:ext cx="25902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omfortaa"/>
                <a:buNone/>
              </a:pPr>
              <a:r>
                <a:rPr b="1" lang="fr-FR" sz="1300">
                  <a:solidFill>
                    <a:schemeClr val="lt1"/>
                  </a:solidFill>
                  <a:latin typeface="Comfortaa"/>
                  <a:ea typeface="Comfortaa"/>
                  <a:cs typeface="Comfortaa"/>
                  <a:sym typeface="Comfortaa"/>
                </a:rPr>
                <a:t>Loïs Amen</a:t>
              </a:r>
              <a:endParaRPr b="1" sz="1700">
                <a:solidFill>
                  <a:schemeClr val="lt1"/>
                </a:solidFill>
              </a:endParaRPr>
            </a:p>
            <a:p>
              <a:pPr indent="0" lvl="0" marL="0" marR="0" rtl="0" algn="l">
                <a:lnSpc>
                  <a:spcPct val="100000"/>
                </a:lnSpc>
                <a:spcBef>
                  <a:spcPts val="0"/>
                </a:spcBef>
                <a:spcAft>
                  <a:spcPts val="0"/>
                </a:spcAft>
                <a:buClr>
                  <a:schemeClr val="dk1"/>
                </a:buClr>
                <a:buSzPts val="900"/>
                <a:buFont typeface="Comfortaa"/>
                <a:buNone/>
              </a:pPr>
              <a:r>
                <a:rPr b="1" lang="fr-FR" sz="1200">
                  <a:solidFill>
                    <a:schemeClr val="lt1"/>
                  </a:solidFill>
                  <a:latin typeface="Comfortaa"/>
                  <a:ea typeface="Comfortaa"/>
                  <a:cs typeface="Comfortaa"/>
                  <a:sym typeface="Comfortaa"/>
                </a:rPr>
                <a:t>Responsable RH</a:t>
              </a:r>
              <a:endParaRPr b="1" sz="1700">
                <a:solidFill>
                  <a:schemeClr val="lt1"/>
                </a:solidFill>
              </a:endParaRPr>
            </a:p>
          </p:txBody>
        </p:sp>
        <p:sp>
          <p:nvSpPr>
            <p:cNvPr id="156" name="Google Shape;156;g38a0db556d7_2_40"/>
            <p:cNvSpPr txBox="1"/>
            <p:nvPr/>
          </p:nvSpPr>
          <p:spPr>
            <a:xfrm>
              <a:off x="1440102" y="3013229"/>
              <a:ext cx="8725500" cy="2786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mfortaa"/>
                  <a:ea typeface="Comfortaa"/>
                  <a:cs typeface="Comfortaa"/>
                  <a:sym typeface="Comfortaa"/>
                </a:rPr>
                <a:t>Le groupe Yes ! est composé de 12 agences de travail temporaire dans le Grand Sud-Ouest et compte 70 collaborateurs permanents. </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mfortaa"/>
                  <a:ea typeface="Comfortaa"/>
                  <a:cs typeface="Comfortaa"/>
                  <a:sym typeface="Comfortaa"/>
                </a:rPr>
                <a:t>Expert du travail temporaire et du recrutement, Yes ! accompagne les candidats dans leur carrière et répond aux besoins de ses clients, entreprises locales ou grands groupes. Avec plus de 30 années d’expérience, Yes ! poursuit son développement avec la création, en 2025, d’une nouvelle agence à Casteljaloux, dans le Lot-et-Garonne.</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b="1" lang="fr-FR">
                  <a:solidFill>
                    <a:schemeClr val="dk1"/>
                  </a:solidFill>
                  <a:latin typeface="Comfortaa"/>
                  <a:ea typeface="Comfortaa"/>
                  <a:cs typeface="Comfortaa"/>
                  <a:sym typeface="Comfortaa"/>
                </a:rPr>
                <a:t>Domaines de prédilection :</a:t>
              </a:r>
              <a:r>
                <a:rPr lang="fr-FR">
                  <a:solidFill>
                    <a:schemeClr val="dk1"/>
                  </a:solidFill>
                  <a:latin typeface="Comfortaa"/>
                  <a:ea typeface="Comfortaa"/>
                  <a:cs typeface="Comfortaa"/>
                  <a:sym typeface="Comfortaa"/>
                </a:rPr>
                <a:t> bâtiment, travaux public, industrie, aéronautique, logistique, transport, agroalimentaire, agriculture, tertiaire.</a:t>
              </a:r>
              <a:endParaRPr>
                <a:solidFill>
                  <a:schemeClr val="dk1"/>
                </a:solidFill>
              </a:endParaRPr>
            </a:p>
          </p:txBody>
        </p:sp>
      </p:grpSp>
      <p:pic>
        <p:nvPicPr>
          <p:cNvPr id="157" name="Google Shape;157;g38a0db556d7_2_40"/>
          <p:cNvPicPr preferRelativeResize="0"/>
          <p:nvPr/>
        </p:nvPicPr>
        <p:blipFill rotWithShape="1">
          <a:blip r:embed="rId5">
            <a:alphaModFix/>
          </a:blip>
          <a:srcRect b="51323" l="17179" r="10758" t="11755"/>
          <a:stretch/>
        </p:blipFill>
        <p:spPr>
          <a:xfrm>
            <a:off x="238402" y="1407748"/>
            <a:ext cx="1639425" cy="1259223"/>
          </a:xfrm>
          <a:prstGeom prst="rect">
            <a:avLst/>
          </a:prstGeom>
          <a:noFill/>
          <a:ln>
            <a:noFill/>
          </a:ln>
        </p:spPr>
      </p:pic>
      <p:sp>
        <p:nvSpPr>
          <p:cNvPr id="158" name="Google Shape;158;g38a0db556d7_2_40"/>
          <p:cNvSpPr/>
          <p:nvPr/>
        </p:nvSpPr>
        <p:spPr>
          <a:xfrm>
            <a:off x="9202675" y="2872650"/>
            <a:ext cx="2724900" cy="26001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59" name="Google Shape;159;g38a0db556d7_2_40"/>
          <p:cNvSpPr txBox="1"/>
          <p:nvPr/>
        </p:nvSpPr>
        <p:spPr>
          <a:xfrm>
            <a:off x="9194525" y="2945600"/>
            <a:ext cx="2724900" cy="2277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FR" sz="1600">
                <a:solidFill>
                  <a:schemeClr val="lt1"/>
                </a:solidFill>
                <a:latin typeface="Comfortaa"/>
                <a:ea typeface="Comfortaa"/>
                <a:cs typeface="Comfortaa"/>
                <a:sym typeface="Comfortaa"/>
              </a:rPr>
              <a:t>Création en 1993</a:t>
            </a:r>
            <a:endParaRPr b="1" sz="1600">
              <a:solidFill>
                <a:schemeClr val="lt1"/>
              </a:solidFill>
              <a:latin typeface="Comfortaa"/>
              <a:ea typeface="Comfortaa"/>
              <a:cs typeface="Comfortaa"/>
              <a:sym typeface="Comfortaa"/>
            </a:endParaRPr>
          </a:p>
          <a:p>
            <a:pPr indent="0" lvl="0" marL="0" rtl="0" algn="ctr">
              <a:lnSpc>
                <a:spcPct val="150000"/>
              </a:lnSpc>
              <a:spcBef>
                <a:spcPts val="0"/>
              </a:spcBef>
              <a:spcAft>
                <a:spcPts val="0"/>
              </a:spcAft>
              <a:buNone/>
            </a:pPr>
            <a:r>
              <a:rPr b="1" lang="fr-FR" sz="1600">
                <a:solidFill>
                  <a:schemeClr val="lt1"/>
                </a:solidFill>
                <a:latin typeface="Comfortaa"/>
                <a:ea typeface="Comfortaa"/>
                <a:cs typeface="Comfortaa"/>
                <a:sym typeface="Comfortaa"/>
              </a:rPr>
              <a:t>12 agences</a:t>
            </a:r>
            <a:endParaRPr b="1" sz="1600">
              <a:solidFill>
                <a:schemeClr val="lt1"/>
              </a:solidFill>
              <a:latin typeface="Comfortaa"/>
              <a:ea typeface="Comfortaa"/>
              <a:cs typeface="Comfortaa"/>
              <a:sym typeface="Comfortaa"/>
            </a:endParaRPr>
          </a:p>
          <a:p>
            <a:pPr indent="0" lvl="0" marL="0" rtl="0" algn="ctr">
              <a:lnSpc>
                <a:spcPct val="150000"/>
              </a:lnSpc>
              <a:spcBef>
                <a:spcPts val="0"/>
              </a:spcBef>
              <a:spcAft>
                <a:spcPts val="0"/>
              </a:spcAft>
              <a:buNone/>
            </a:pPr>
            <a:r>
              <a:rPr b="1" lang="fr-FR" sz="1600">
                <a:solidFill>
                  <a:schemeClr val="lt1"/>
                </a:solidFill>
                <a:latin typeface="Comfortaa"/>
                <a:ea typeface="Comfortaa"/>
                <a:cs typeface="Comfortaa"/>
                <a:sym typeface="Comfortaa"/>
              </a:rPr>
              <a:t>6 départements</a:t>
            </a:r>
            <a:endParaRPr b="1" sz="1600">
              <a:solidFill>
                <a:schemeClr val="lt1"/>
              </a:solidFill>
              <a:latin typeface="Comfortaa"/>
              <a:ea typeface="Comfortaa"/>
              <a:cs typeface="Comfortaa"/>
              <a:sym typeface="Comfortaa"/>
            </a:endParaRPr>
          </a:p>
          <a:p>
            <a:pPr indent="0" lvl="0" marL="0" rtl="0" algn="ctr">
              <a:lnSpc>
                <a:spcPct val="150000"/>
              </a:lnSpc>
              <a:spcBef>
                <a:spcPts val="0"/>
              </a:spcBef>
              <a:spcAft>
                <a:spcPts val="0"/>
              </a:spcAft>
              <a:buNone/>
            </a:pPr>
            <a:r>
              <a:rPr b="1" lang="fr-FR" sz="1600">
                <a:solidFill>
                  <a:schemeClr val="lt1"/>
                </a:solidFill>
                <a:latin typeface="Comfortaa"/>
                <a:ea typeface="Comfortaa"/>
                <a:cs typeface="Comfortaa"/>
                <a:sym typeface="Comfortaa"/>
              </a:rPr>
              <a:t>70 collaborateurs</a:t>
            </a:r>
            <a:endParaRPr b="1" sz="1600">
              <a:solidFill>
                <a:schemeClr val="lt1"/>
              </a:solidFill>
              <a:latin typeface="Comfortaa"/>
              <a:ea typeface="Comfortaa"/>
              <a:cs typeface="Comfortaa"/>
              <a:sym typeface="Comfortaa"/>
            </a:endParaRPr>
          </a:p>
          <a:p>
            <a:pPr indent="0" lvl="0" marL="0" rtl="0" algn="ctr">
              <a:lnSpc>
                <a:spcPct val="150000"/>
              </a:lnSpc>
              <a:spcBef>
                <a:spcPts val="0"/>
              </a:spcBef>
              <a:spcAft>
                <a:spcPts val="0"/>
              </a:spcAft>
              <a:buNone/>
            </a:pPr>
            <a:r>
              <a:rPr b="1" lang="fr-FR" sz="1600">
                <a:solidFill>
                  <a:schemeClr val="lt1"/>
                </a:solidFill>
                <a:latin typeface="Comfortaa"/>
                <a:ea typeface="Comfortaa"/>
                <a:cs typeface="Comfortaa"/>
                <a:sym typeface="Comfortaa"/>
              </a:rPr>
              <a:t>1 000 intérimaires</a:t>
            </a:r>
            <a:endParaRPr b="1" sz="1600">
              <a:solidFill>
                <a:schemeClr val="lt1"/>
              </a:solidFill>
              <a:latin typeface="Comfortaa"/>
              <a:ea typeface="Comfortaa"/>
              <a:cs typeface="Comfortaa"/>
              <a:sym typeface="Comfortaa"/>
            </a:endParaRPr>
          </a:p>
          <a:p>
            <a:pPr indent="0" lvl="0" marL="0" rtl="0" algn="ctr">
              <a:lnSpc>
                <a:spcPct val="100000"/>
              </a:lnSpc>
              <a:spcBef>
                <a:spcPts val="0"/>
              </a:spcBef>
              <a:spcAft>
                <a:spcPts val="0"/>
              </a:spcAft>
              <a:buNone/>
            </a:pPr>
            <a:r>
              <a:rPr b="1" lang="fr-FR" sz="1600">
                <a:solidFill>
                  <a:schemeClr val="lt1"/>
                </a:solidFill>
                <a:latin typeface="Comfortaa"/>
                <a:ea typeface="Comfortaa"/>
                <a:cs typeface="Comfortaa"/>
                <a:sym typeface="Comfortaa"/>
              </a:rPr>
              <a:t> </a:t>
            </a:r>
            <a:endParaRPr b="1" sz="1600">
              <a:solidFill>
                <a:schemeClr val="lt1"/>
              </a:solidFill>
              <a:highlight>
                <a:schemeClr val="lt1"/>
              </a:highlight>
              <a:latin typeface="Comfortaa"/>
              <a:ea typeface="Comfortaa"/>
              <a:cs typeface="Comfortaa"/>
              <a:sym typeface="Comfortaa"/>
            </a:endParaRPr>
          </a:p>
        </p:txBody>
      </p:sp>
      <p:pic>
        <p:nvPicPr>
          <p:cNvPr descr="Photo de profil de Loïs Amen" id="160" name="Google Shape;160;g38a0db556d7_2_40"/>
          <p:cNvPicPr preferRelativeResize="0"/>
          <p:nvPr/>
        </p:nvPicPr>
        <p:blipFill rotWithShape="1">
          <a:blip r:embed="rId6">
            <a:alphaModFix/>
          </a:blip>
          <a:srcRect b="16525" l="0" r="0" t="4103"/>
          <a:stretch/>
        </p:blipFill>
        <p:spPr>
          <a:xfrm>
            <a:off x="212200" y="1366866"/>
            <a:ext cx="1691825" cy="1342951"/>
          </a:xfrm>
          <a:prstGeom prst="rect">
            <a:avLst/>
          </a:prstGeom>
          <a:noFill/>
          <a:ln>
            <a:noFill/>
          </a:ln>
        </p:spPr>
      </p:pic>
      <p:sp>
        <p:nvSpPr>
          <p:cNvPr id="161" name="Google Shape;161;g38a0db556d7_2_40"/>
          <p:cNvSpPr txBox="1"/>
          <p:nvPr/>
        </p:nvSpPr>
        <p:spPr>
          <a:xfrm>
            <a:off x="6412635" y="2403490"/>
            <a:ext cx="2781900" cy="276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200">
              <a:solidFill>
                <a:schemeClr val="dk1"/>
              </a:solidFill>
              <a:latin typeface="Arial"/>
              <a:ea typeface="Arial"/>
              <a:cs typeface="Arial"/>
              <a:sym typeface="Arial"/>
            </a:endParaRPr>
          </a:p>
        </p:txBody>
      </p:sp>
      <p:pic>
        <p:nvPicPr>
          <p:cNvPr id="162" name="Google Shape;162;g38a0db556d7_2_40"/>
          <p:cNvPicPr preferRelativeResize="0"/>
          <p:nvPr/>
        </p:nvPicPr>
        <p:blipFill rotWithShape="1">
          <a:blip r:embed="rId7">
            <a:alphaModFix/>
          </a:blip>
          <a:srcRect b="20710" l="0" r="0" t="0"/>
          <a:stretch/>
        </p:blipFill>
        <p:spPr>
          <a:xfrm>
            <a:off x="3889085" y="1365875"/>
            <a:ext cx="1691825" cy="1342949"/>
          </a:xfrm>
          <a:prstGeom prst="rect">
            <a:avLst/>
          </a:prstGeom>
          <a:noFill/>
          <a:ln>
            <a:noFill/>
          </a:ln>
        </p:spPr>
      </p:pic>
      <p:sp>
        <p:nvSpPr>
          <p:cNvPr id="163" name="Google Shape;163;g38a0db556d7_2_40"/>
          <p:cNvSpPr txBox="1"/>
          <p:nvPr/>
        </p:nvSpPr>
        <p:spPr>
          <a:xfrm>
            <a:off x="5715001" y="1843025"/>
            <a:ext cx="25689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omfortaa"/>
              <a:buNone/>
            </a:pPr>
            <a:r>
              <a:rPr b="1" lang="fr-FR" sz="1300">
                <a:solidFill>
                  <a:schemeClr val="lt1"/>
                </a:solidFill>
                <a:latin typeface="Comfortaa"/>
                <a:ea typeface="Comfortaa"/>
                <a:cs typeface="Comfortaa"/>
                <a:sym typeface="Comfortaa"/>
              </a:rPr>
              <a:t>Emmanuelle Larribeau</a:t>
            </a:r>
            <a:endParaRPr b="1" sz="1700">
              <a:solidFill>
                <a:schemeClr val="lt1"/>
              </a:solidFill>
            </a:endParaRPr>
          </a:p>
          <a:p>
            <a:pPr indent="0" lvl="0" marL="0" marR="0" rtl="0" algn="l">
              <a:lnSpc>
                <a:spcPct val="100000"/>
              </a:lnSpc>
              <a:spcBef>
                <a:spcPts val="0"/>
              </a:spcBef>
              <a:spcAft>
                <a:spcPts val="0"/>
              </a:spcAft>
              <a:buClr>
                <a:schemeClr val="dk1"/>
              </a:buClr>
              <a:buSzPts val="900"/>
              <a:buFont typeface="Comfortaa"/>
              <a:buNone/>
            </a:pPr>
            <a:r>
              <a:rPr b="1" lang="fr-FR" sz="1200">
                <a:solidFill>
                  <a:schemeClr val="lt1"/>
                </a:solidFill>
                <a:latin typeface="Comfortaa"/>
                <a:ea typeface="Comfortaa"/>
                <a:cs typeface="Comfortaa"/>
                <a:sym typeface="Comfortaa"/>
              </a:rPr>
              <a:t>Experte Support Agence </a:t>
            </a:r>
            <a:endParaRPr b="1" sz="1700">
              <a:solidFill>
                <a:schemeClr val="lt1"/>
              </a:solidFill>
            </a:endParaRPr>
          </a:p>
        </p:txBody>
      </p:sp>
      <p:pic>
        <p:nvPicPr>
          <p:cNvPr id="164" name="Google Shape;164;g38a0db556d7_2_40" title="YES-gris_jaune_signature_longue.png"/>
          <p:cNvPicPr preferRelativeResize="0"/>
          <p:nvPr/>
        </p:nvPicPr>
        <p:blipFill>
          <a:blip r:embed="rId8">
            <a:alphaModFix/>
          </a:blip>
          <a:stretch>
            <a:fillRect/>
          </a:stretch>
        </p:blipFill>
        <p:spPr>
          <a:xfrm>
            <a:off x="9239724" y="1772167"/>
            <a:ext cx="2643948" cy="948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38a0db556d7_2_85"/>
          <p:cNvPicPr preferRelativeResize="0"/>
          <p:nvPr/>
        </p:nvPicPr>
        <p:blipFill rotWithShape="1">
          <a:blip r:embed="rId3">
            <a:alphaModFix/>
          </a:blip>
          <a:srcRect b="0" l="0" r="0" t="0"/>
          <a:stretch/>
        </p:blipFill>
        <p:spPr>
          <a:xfrm>
            <a:off x="8930569" y="219799"/>
            <a:ext cx="2877854" cy="1569244"/>
          </a:xfrm>
          <a:prstGeom prst="rect">
            <a:avLst/>
          </a:prstGeom>
          <a:noFill/>
          <a:ln>
            <a:noFill/>
          </a:ln>
        </p:spPr>
      </p:pic>
      <p:sp>
        <p:nvSpPr>
          <p:cNvPr id="171" name="Google Shape;171;g38a0db556d7_2_85"/>
          <p:cNvSpPr/>
          <p:nvPr/>
        </p:nvSpPr>
        <p:spPr>
          <a:xfrm>
            <a:off x="3894650" y="3044275"/>
            <a:ext cx="7845600" cy="144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94E1B"/>
              </a:buClr>
              <a:buSzPts val="4400"/>
              <a:buFont typeface="Comfortaa"/>
              <a:buNone/>
            </a:pPr>
            <a:r>
              <a:rPr b="1" lang="fr-FR" sz="4400">
                <a:solidFill>
                  <a:srgbClr val="E94E1B"/>
                </a:solidFill>
                <a:latin typeface="Comfortaa"/>
                <a:ea typeface="Comfortaa"/>
                <a:cs typeface="Comfortaa"/>
                <a:sym typeface="Comfortaa"/>
              </a:rPr>
              <a:t>À VOUS</a:t>
            </a:r>
            <a:r>
              <a:rPr b="1" lang="fr-FR" sz="4400">
                <a:solidFill>
                  <a:srgbClr val="E94E1B"/>
                </a:solidFill>
                <a:latin typeface="Comfortaa"/>
                <a:ea typeface="Comfortaa"/>
                <a:cs typeface="Comfortaa"/>
                <a:sym typeface="Comfortaa"/>
              </a:rPr>
              <a:t> LA PAROLE !</a:t>
            </a:r>
            <a:endParaRPr b="1" i="0" sz="4400" u="none" cap="none" strike="noStrike">
              <a:solidFill>
                <a:srgbClr val="E94E1B"/>
              </a:solidFill>
              <a:latin typeface="Comfortaa"/>
              <a:ea typeface="Comfortaa"/>
              <a:cs typeface="Comfortaa"/>
              <a:sym typeface="Comfortaa"/>
            </a:endParaRPr>
          </a:p>
        </p:txBody>
      </p:sp>
      <p:pic>
        <p:nvPicPr>
          <p:cNvPr id="172" name="Google Shape;172;g38a0db556d7_2_85"/>
          <p:cNvPicPr preferRelativeResize="0"/>
          <p:nvPr/>
        </p:nvPicPr>
        <p:blipFill rotWithShape="1">
          <a:blip r:embed="rId4">
            <a:alphaModFix/>
          </a:blip>
          <a:srcRect b="0" l="0" r="0" t="0"/>
          <a:stretch/>
        </p:blipFill>
        <p:spPr>
          <a:xfrm>
            <a:off x="2925362" y="2652888"/>
            <a:ext cx="719045" cy="617654"/>
          </a:xfrm>
          <a:prstGeom prst="rect">
            <a:avLst/>
          </a:prstGeom>
          <a:noFill/>
          <a:ln>
            <a:noFill/>
          </a:ln>
        </p:spPr>
      </p:pic>
      <p:sp>
        <p:nvSpPr>
          <p:cNvPr id="173" name="Google Shape;173;g38a0db556d7_2_85"/>
          <p:cNvSpPr/>
          <p:nvPr/>
        </p:nvSpPr>
        <p:spPr>
          <a:xfrm rot="5400000">
            <a:off x="-2517746" y="2517749"/>
            <a:ext cx="6858000" cy="1822500"/>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p:nvPr/>
        </p:nvSpPr>
        <p:spPr>
          <a:xfrm>
            <a:off x="0" y="-71120"/>
            <a:ext cx="10079665" cy="1122936"/>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4"/>
          <p:cNvSpPr txBox="1"/>
          <p:nvPr/>
        </p:nvSpPr>
        <p:spPr>
          <a:xfrm>
            <a:off x="689955" y="78062"/>
            <a:ext cx="9818400" cy="10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94E1B"/>
              </a:buClr>
              <a:buSzPts val="4000"/>
              <a:buFont typeface="Comfortaa"/>
              <a:buNone/>
            </a:pPr>
            <a:r>
              <a:rPr b="1" lang="fr-FR" sz="4000">
                <a:solidFill>
                  <a:srgbClr val="E94E1B"/>
                </a:solidFill>
                <a:latin typeface="Comfortaa"/>
                <a:ea typeface="Comfortaa"/>
                <a:cs typeface="Comfortaa"/>
                <a:sym typeface="Comfortaa"/>
              </a:rPr>
              <a:t>E</a:t>
            </a:r>
            <a:r>
              <a:rPr b="1" i="0" lang="fr-FR" sz="4000">
                <a:solidFill>
                  <a:srgbClr val="E94E1B"/>
                </a:solidFill>
                <a:latin typeface="Comfortaa"/>
                <a:ea typeface="Comfortaa"/>
                <a:cs typeface="Comfortaa"/>
                <a:sym typeface="Comfortaa"/>
              </a:rPr>
              <a:t>volution des modes de travail </a:t>
            </a:r>
            <a:endParaRPr/>
          </a:p>
          <a:p>
            <a:pPr indent="0" lvl="0" marL="0" marR="0" rtl="0" algn="l">
              <a:lnSpc>
                <a:spcPct val="90000"/>
              </a:lnSpc>
              <a:spcBef>
                <a:spcPts val="0"/>
              </a:spcBef>
              <a:spcAft>
                <a:spcPts val="0"/>
              </a:spcAft>
              <a:buClr>
                <a:schemeClr val="lt1"/>
              </a:buClr>
              <a:buSzPts val="4000"/>
              <a:buFont typeface="Arial"/>
              <a:buNone/>
            </a:pPr>
            <a:r>
              <a:rPr i="0" lang="fr-FR" sz="4000">
                <a:solidFill>
                  <a:schemeClr val="lt1"/>
                </a:solidFill>
                <a:latin typeface="Arial"/>
                <a:ea typeface="Arial"/>
                <a:cs typeface="Arial"/>
                <a:sym typeface="Arial"/>
              </a:rPr>
              <a:t> </a:t>
            </a:r>
            <a:endParaRPr/>
          </a:p>
        </p:txBody>
      </p:sp>
      <p:pic>
        <p:nvPicPr>
          <p:cNvPr id="180" name="Google Shape;180;p4"/>
          <p:cNvPicPr preferRelativeResize="0"/>
          <p:nvPr/>
        </p:nvPicPr>
        <p:blipFill rotWithShape="1">
          <a:blip r:embed="rId3">
            <a:alphaModFix/>
          </a:blip>
          <a:srcRect b="0" l="0" r="0" t="0"/>
          <a:stretch/>
        </p:blipFill>
        <p:spPr>
          <a:xfrm>
            <a:off x="10119586" y="67800"/>
            <a:ext cx="1926275" cy="1049820"/>
          </a:xfrm>
          <a:prstGeom prst="rect">
            <a:avLst/>
          </a:prstGeom>
          <a:noFill/>
          <a:ln>
            <a:noFill/>
          </a:ln>
        </p:spPr>
      </p:pic>
      <p:sp>
        <p:nvSpPr>
          <p:cNvPr id="181" name="Google Shape;181;p4"/>
          <p:cNvSpPr txBox="1"/>
          <p:nvPr/>
        </p:nvSpPr>
        <p:spPr>
          <a:xfrm>
            <a:off x="917055" y="721455"/>
            <a:ext cx="10512942" cy="397738"/>
          </a:xfrm>
          <a:prstGeom prst="rect">
            <a:avLst/>
          </a:prstGeom>
          <a:noFill/>
          <a:ln>
            <a:noFill/>
          </a:ln>
        </p:spPr>
        <p:txBody>
          <a:bodyPr anchorCtr="0" anchor="t" bIns="45700" lIns="91425" spcFirstLastPara="1" rIns="91425" wrap="square" tIns="45700">
            <a:spAutoFit/>
          </a:bodyPr>
          <a:lstStyle/>
          <a:p>
            <a:pPr indent="0" lvl="1" marL="0" marR="0" rtl="0" algn="l">
              <a:lnSpc>
                <a:spcPct val="107000"/>
              </a:lnSpc>
              <a:spcBef>
                <a:spcPts val="0"/>
              </a:spcBef>
              <a:spcAft>
                <a:spcPts val="0"/>
              </a:spcAft>
              <a:buNone/>
            </a:pPr>
            <a:r>
              <a:rPr b="1" i="0" lang="fr-FR" sz="2000" u="none" cap="none" strike="noStrike">
                <a:solidFill>
                  <a:schemeClr val="lt1"/>
                </a:solidFill>
                <a:latin typeface="Arial"/>
                <a:ea typeface="Arial"/>
                <a:cs typeface="Arial"/>
                <a:sym typeface="Arial"/>
              </a:rPr>
              <a:t> </a:t>
            </a:r>
            <a:endParaRPr/>
          </a:p>
        </p:txBody>
      </p:sp>
      <p:pic>
        <p:nvPicPr>
          <p:cNvPr id="182" name="Google Shape;182;p4"/>
          <p:cNvPicPr preferRelativeResize="0"/>
          <p:nvPr/>
        </p:nvPicPr>
        <p:blipFill rotWithShape="1">
          <a:blip r:embed="rId4">
            <a:alphaModFix/>
          </a:blip>
          <a:srcRect b="0" l="0" r="0" t="0"/>
          <a:stretch/>
        </p:blipFill>
        <p:spPr>
          <a:xfrm>
            <a:off x="500495" y="1671793"/>
            <a:ext cx="477855" cy="410474"/>
          </a:xfrm>
          <a:prstGeom prst="rect">
            <a:avLst/>
          </a:prstGeom>
          <a:noFill/>
          <a:ln>
            <a:noFill/>
          </a:ln>
        </p:spPr>
      </p:pic>
      <p:sp>
        <p:nvSpPr>
          <p:cNvPr id="183" name="Google Shape;183;p4"/>
          <p:cNvSpPr txBox="1"/>
          <p:nvPr/>
        </p:nvSpPr>
        <p:spPr>
          <a:xfrm>
            <a:off x="509382" y="2540702"/>
            <a:ext cx="11328300" cy="2308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Comment observez-vous l’évolution des besoins des entreprises (TPE, PME et grands groupes) en termes de flexibilité et de compétences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Vos clients ou adhérents sont-ils plus demandeurs de profils à temps plein, partiel, ou à la mission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Quels avantages et limites voyez-vous dans le travail à temps partagé, les missions freelance ou l’intérim , selon la taille des entreprises ?</a:t>
            </a:r>
            <a:endParaRPr/>
          </a:p>
          <a:p>
            <a:pPr indent="0" lvl="0" marL="0" marR="0" rtl="0" algn="l">
              <a:lnSpc>
                <a:spcPct val="120000"/>
              </a:lnSpc>
              <a:spcBef>
                <a:spcPts val="0"/>
              </a:spcBef>
              <a:spcAft>
                <a:spcPts val="0"/>
              </a:spcAft>
              <a:buNone/>
            </a:pPr>
            <a:r>
              <a:rPr lang="fr-FR" sz="1800">
                <a:solidFill>
                  <a:srgbClr val="595959"/>
                </a:solidFill>
                <a:latin typeface="Arial"/>
                <a:ea typeface="Arial"/>
                <a:cs typeface="Arial"/>
                <a:sym typeface="Arial"/>
              </a:rPr>
              <a:t> </a:t>
            </a:r>
            <a:endParaRPr/>
          </a:p>
        </p:txBody>
      </p:sp>
      <p:cxnSp>
        <p:nvCxnSpPr>
          <p:cNvPr id="184" name="Google Shape;184;p4"/>
          <p:cNvCxnSpPr/>
          <p:nvPr/>
        </p:nvCxnSpPr>
        <p:spPr>
          <a:xfrm flipH="1">
            <a:off x="12186802" y="5683673"/>
            <a:ext cx="11875" cy="1140031"/>
          </a:xfrm>
          <a:prstGeom prst="straightConnector1">
            <a:avLst/>
          </a:prstGeom>
          <a:noFill/>
          <a:ln cap="flat" cmpd="sng" w="9525">
            <a:solidFill>
              <a:srgbClr val="757070"/>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0" y="-71120"/>
            <a:ext cx="10079665" cy="1122936"/>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5"/>
          <p:cNvSpPr txBox="1"/>
          <p:nvPr/>
        </p:nvSpPr>
        <p:spPr>
          <a:xfrm>
            <a:off x="500505" y="78062"/>
            <a:ext cx="9818400" cy="10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94E1B"/>
              </a:buClr>
              <a:buSzPts val="4000"/>
              <a:buFont typeface="Comfortaa"/>
              <a:buNone/>
            </a:pPr>
            <a:r>
              <a:rPr b="1" i="0" lang="fr-FR" sz="4000">
                <a:solidFill>
                  <a:srgbClr val="E94E1B"/>
                </a:solidFill>
                <a:latin typeface="Comfortaa"/>
                <a:ea typeface="Comfortaa"/>
                <a:cs typeface="Comfortaa"/>
                <a:sym typeface="Comfortaa"/>
              </a:rPr>
              <a:t>Recrutement </a:t>
            </a:r>
            <a:r>
              <a:rPr b="1" lang="fr-FR" sz="4000">
                <a:solidFill>
                  <a:srgbClr val="E94E1B"/>
                </a:solidFill>
                <a:latin typeface="Comfortaa"/>
                <a:ea typeface="Comfortaa"/>
                <a:cs typeface="Comfortaa"/>
                <a:sym typeface="Comfortaa"/>
              </a:rPr>
              <a:t>&amp;</a:t>
            </a:r>
            <a:r>
              <a:rPr b="1" i="0" lang="fr-FR" sz="4000">
                <a:solidFill>
                  <a:srgbClr val="E94E1B"/>
                </a:solidFill>
                <a:latin typeface="Comfortaa"/>
                <a:ea typeface="Comfortaa"/>
                <a:cs typeface="Comfortaa"/>
                <a:sym typeface="Comfortaa"/>
              </a:rPr>
              <a:t> gestion des talents</a:t>
            </a:r>
            <a:endParaRPr/>
          </a:p>
        </p:txBody>
      </p:sp>
      <p:pic>
        <p:nvPicPr>
          <p:cNvPr id="191" name="Google Shape;191;p5"/>
          <p:cNvPicPr preferRelativeResize="0"/>
          <p:nvPr/>
        </p:nvPicPr>
        <p:blipFill rotWithShape="1">
          <a:blip r:embed="rId3">
            <a:alphaModFix/>
          </a:blip>
          <a:srcRect b="0" l="0" r="0" t="0"/>
          <a:stretch/>
        </p:blipFill>
        <p:spPr>
          <a:xfrm>
            <a:off x="10119586" y="67800"/>
            <a:ext cx="1926275" cy="1049820"/>
          </a:xfrm>
          <a:prstGeom prst="rect">
            <a:avLst/>
          </a:prstGeom>
          <a:noFill/>
          <a:ln>
            <a:noFill/>
          </a:ln>
        </p:spPr>
      </p:pic>
      <p:pic>
        <p:nvPicPr>
          <p:cNvPr id="192" name="Google Shape;192;p5"/>
          <p:cNvPicPr preferRelativeResize="0"/>
          <p:nvPr/>
        </p:nvPicPr>
        <p:blipFill rotWithShape="1">
          <a:blip r:embed="rId4">
            <a:alphaModFix/>
          </a:blip>
          <a:srcRect b="0" l="0" r="0" t="0"/>
          <a:stretch/>
        </p:blipFill>
        <p:spPr>
          <a:xfrm>
            <a:off x="500495" y="1671793"/>
            <a:ext cx="477855" cy="410474"/>
          </a:xfrm>
          <a:prstGeom prst="rect">
            <a:avLst/>
          </a:prstGeom>
          <a:noFill/>
          <a:ln>
            <a:noFill/>
          </a:ln>
        </p:spPr>
      </p:pic>
      <p:sp>
        <p:nvSpPr>
          <p:cNvPr id="193" name="Google Shape;193;p5"/>
          <p:cNvSpPr txBox="1"/>
          <p:nvPr/>
        </p:nvSpPr>
        <p:spPr>
          <a:xfrm>
            <a:off x="431858" y="2541820"/>
            <a:ext cx="113283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Quels profils sont les plus recherchés dans vos organisations ou chez vos clients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Comment garantissez-vous la qualité et la fiabilité des experts que vous proposez ? </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Quels leviers utilisez-vous pour sécuriser les recrutements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4" name="Google Shape;194;p5"/>
          <p:cNvCxnSpPr/>
          <p:nvPr/>
        </p:nvCxnSpPr>
        <p:spPr>
          <a:xfrm flipH="1">
            <a:off x="12186802" y="5683673"/>
            <a:ext cx="11875" cy="1140031"/>
          </a:xfrm>
          <a:prstGeom prst="straightConnector1">
            <a:avLst/>
          </a:prstGeom>
          <a:noFill/>
          <a:ln cap="flat" cmpd="sng" w="9525">
            <a:solidFill>
              <a:srgbClr val="757070"/>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p:nvPr/>
        </p:nvSpPr>
        <p:spPr>
          <a:xfrm>
            <a:off x="0" y="-71120"/>
            <a:ext cx="10079665" cy="1122936"/>
          </a:xfrm>
          <a:prstGeom prst="rect">
            <a:avLst/>
          </a:prstGeom>
          <a:solidFill>
            <a:srgbClr val="A219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6"/>
          <p:cNvSpPr txBox="1"/>
          <p:nvPr/>
        </p:nvSpPr>
        <p:spPr>
          <a:xfrm>
            <a:off x="701330" y="78074"/>
            <a:ext cx="9818400" cy="102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94E1B"/>
              </a:buClr>
              <a:buSzPts val="4000"/>
              <a:buFont typeface="Comfortaa"/>
              <a:buNone/>
            </a:pPr>
            <a:r>
              <a:rPr b="1" lang="fr-FR" sz="4000">
                <a:solidFill>
                  <a:srgbClr val="E94E1B"/>
                </a:solidFill>
                <a:latin typeface="Comfortaa"/>
                <a:ea typeface="Comfortaa"/>
                <a:cs typeface="Comfortaa"/>
                <a:sym typeface="Comfortaa"/>
              </a:rPr>
              <a:t>A</a:t>
            </a:r>
            <a:r>
              <a:rPr b="1" i="0" lang="fr-FR" sz="4000">
                <a:solidFill>
                  <a:srgbClr val="E94E1B"/>
                </a:solidFill>
                <a:latin typeface="Comfortaa"/>
                <a:ea typeface="Comfortaa"/>
                <a:cs typeface="Comfortaa"/>
                <a:sym typeface="Comfortaa"/>
              </a:rPr>
              <a:t>daptation selon les structures</a:t>
            </a:r>
            <a:endParaRPr/>
          </a:p>
        </p:txBody>
      </p:sp>
      <p:pic>
        <p:nvPicPr>
          <p:cNvPr id="202" name="Google Shape;202;p6"/>
          <p:cNvPicPr preferRelativeResize="0"/>
          <p:nvPr/>
        </p:nvPicPr>
        <p:blipFill rotWithShape="1">
          <a:blip r:embed="rId3">
            <a:alphaModFix/>
          </a:blip>
          <a:srcRect b="0" l="0" r="0" t="0"/>
          <a:stretch/>
        </p:blipFill>
        <p:spPr>
          <a:xfrm>
            <a:off x="10119586" y="67800"/>
            <a:ext cx="1926275" cy="1049820"/>
          </a:xfrm>
          <a:prstGeom prst="rect">
            <a:avLst/>
          </a:prstGeom>
          <a:noFill/>
          <a:ln>
            <a:noFill/>
          </a:ln>
        </p:spPr>
      </p:pic>
      <p:sp>
        <p:nvSpPr>
          <p:cNvPr id="203" name="Google Shape;203;p6"/>
          <p:cNvSpPr/>
          <p:nvPr/>
        </p:nvSpPr>
        <p:spPr>
          <a:xfrm>
            <a:off x="1190236" y="1777505"/>
            <a:ext cx="184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E94E1B"/>
              </a:solidFill>
              <a:latin typeface="Comfortaa"/>
              <a:ea typeface="Comfortaa"/>
              <a:cs typeface="Comfortaa"/>
              <a:sym typeface="Comfortaa"/>
            </a:endParaRPr>
          </a:p>
        </p:txBody>
      </p:sp>
      <p:pic>
        <p:nvPicPr>
          <p:cNvPr id="204" name="Google Shape;204;p6"/>
          <p:cNvPicPr preferRelativeResize="0"/>
          <p:nvPr/>
        </p:nvPicPr>
        <p:blipFill rotWithShape="1">
          <a:blip r:embed="rId4">
            <a:alphaModFix/>
          </a:blip>
          <a:srcRect b="0" l="0" r="0" t="0"/>
          <a:stretch/>
        </p:blipFill>
        <p:spPr>
          <a:xfrm>
            <a:off x="500495" y="1671793"/>
            <a:ext cx="477855" cy="410474"/>
          </a:xfrm>
          <a:prstGeom prst="rect">
            <a:avLst/>
          </a:prstGeom>
          <a:noFill/>
          <a:ln>
            <a:noFill/>
          </a:ln>
        </p:spPr>
      </p:pic>
      <p:sp>
        <p:nvSpPr>
          <p:cNvPr id="205" name="Google Shape;205;p6"/>
          <p:cNvSpPr txBox="1"/>
          <p:nvPr/>
        </p:nvSpPr>
        <p:spPr>
          <a:xfrm>
            <a:off x="431858" y="2541820"/>
            <a:ext cx="11328300" cy="2031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Les TPE, PME et grands groupes sont-ils prêts à adopter des modèles flexibles (temps partagé, experts externes, missions ponctuelles)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Quelles sont les principales difficultés rencontrées par ces structures pour gérer ces nouvelles formes de travail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Quels dispositifs ou conseils proposez-vous pour faciliter cette transition selon la taille de l’entreprise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6" name="Google Shape;206;p6"/>
          <p:cNvCxnSpPr/>
          <p:nvPr/>
        </p:nvCxnSpPr>
        <p:spPr>
          <a:xfrm flipH="1">
            <a:off x="12186802" y="5683673"/>
            <a:ext cx="11875" cy="1140031"/>
          </a:xfrm>
          <a:prstGeom prst="straightConnector1">
            <a:avLst/>
          </a:prstGeom>
          <a:noFill/>
          <a:ln cap="flat" cmpd="sng" w="9525">
            <a:solidFill>
              <a:srgbClr val="757070"/>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2021-05-12T08:37:45Z</dcterms:created>
  <dc:creator>CORDIER Camille</dc:creator>
</cp:coreProperties>
</file>